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6" r:id="rId2"/>
    <p:sldMasterId id="2147483668" r:id="rId3"/>
    <p:sldMasterId id="2147483741" r:id="rId4"/>
  </p:sldMasterIdLst>
  <p:notesMasterIdLst>
    <p:notesMasterId r:id="rId23"/>
  </p:notesMasterIdLst>
  <p:handoutMasterIdLst>
    <p:handoutMasterId r:id="rId24"/>
  </p:handoutMasterIdLst>
  <p:sldIdLst>
    <p:sldId id="260" r:id="rId5"/>
    <p:sldId id="338" r:id="rId6"/>
    <p:sldId id="343" r:id="rId7"/>
    <p:sldId id="373" r:id="rId8"/>
    <p:sldId id="376" r:id="rId9"/>
    <p:sldId id="380" r:id="rId10"/>
    <p:sldId id="363" r:id="rId11"/>
    <p:sldId id="368" r:id="rId12"/>
    <p:sldId id="362" r:id="rId13"/>
    <p:sldId id="377" r:id="rId14"/>
    <p:sldId id="364" r:id="rId15"/>
    <p:sldId id="365" r:id="rId16"/>
    <p:sldId id="367" r:id="rId17"/>
    <p:sldId id="379" r:id="rId18"/>
    <p:sldId id="372" r:id="rId19"/>
    <p:sldId id="370" r:id="rId20"/>
    <p:sldId id="378" r:id="rId21"/>
    <p:sldId id="29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" initials="K" lastIdx="2" clrIdx="0">
    <p:extLst>
      <p:ext uri="{19B8F6BF-5375-455C-9EA6-DF929625EA0E}">
        <p15:presenceInfo xmlns:p15="http://schemas.microsoft.com/office/powerpoint/2012/main" userId="Ka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FF6D14"/>
    <a:srgbClr val="009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5" autoAdjust="0"/>
    <p:restoredTop sz="70736" autoAdjust="0"/>
  </p:normalViewPr>
  <p:slideViewPr>
    <p:cSldViewPr snapToGrid="0">
      <p:cViewPr varScale="1">
        <p:scale>
          <a:sx n="49" d="100"/>
          <a:sy n="49" d="100"/>
        </p:scale>
        <p:origin x="176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0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en-US" dirty="0"/>
              <a:t>Title </a:t>
            </a:r>
            <a:r>
              <a:rPr lang="en-US" dirty="0" smtClean="0"/>
              <a:t>I: Improvement Strategy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4624148163025"/>
          <c:y val="0.24109794062406115"/>
          <c:w val="0.38201006944649546"/>
          <c:h val="0.4469982102801068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spPr>
            <a:solidFill>
              <a:srgbClr val="FF6D14"/>
            </a:solidFill>
          </c:spPr>
          <c:dPt>
            <c:idx val="0"/>
            <c:bubble3D val="0"/>
            <c:spPr>
              <a:solidFill>
                <a:srgbClr val="FF6D1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9AA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Support for lowest performing schools</c:v>
                </c:pt>
                <c:pt idx="1">
                  <c:v>Not discussed in plan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94787379972565E-2"/>
          <c:y val="0.80074666892762425"/>
          <c:w val="0.97805212620027437"/>
          <c:h val="0.199253331072375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en-US"/>
              <a:t>Title II, Part 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spPr>
            <a:solidFill>
              <a:srgbClr val="FF6D14"/>
            </a:solidFill>
          </c:spPr>
          <c:dPt>
            <c:idx val="0"/>
            <c:bubble3D val="0"/>
            <c:spPr>
              <a:solidFill>
                <a:srgbClr val="FF6D1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AB8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9AA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Committed funds</c:v>
                </c:pt>
                <c:pt idx="1">
                  <c:v>Discussed in plan</c:v>
                </c:pt>
                <c:pt idx="2">
                  <c:v>Not discussed in plan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466973927426004"/>
          <c:w val="0.93739606623246163"/>
          <c:h val="0.24499275960898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r>
              <a:rPr lang="en-US"/>
              <a:t>Title IV, Part 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States</c:v>
                </c:pt>
              </c:strCache>
            </c:strRef>
          </c:tx>
          <c:spPr>
            <a:solidFill>
              <a:srgbClr val="009AA6"/>
            </a:solidFill>
          </c:spPr>
          <c:dPt>
            <c:idx val="0"/>
            <c:bubble3D val="0"/>
            <c:spPr>
              <a:solidFill>
                <a:srgbClr val="FF6D1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9AA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Committed funds to state activities</c:v>
                </c:pt>
                <c:pt idx="1">
                  <c:v>Did not commit to state activities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 IV, Part B</c:v>
                </c:pt>
              </c:strCache>
            </c:strRef>
          </c:tx>
          <c:spPr>
            <a:solidFill>
              <a:srgbClr val="009AA6"/>
            </a:solidFill>
          </c:spPr>
          <c:dPt>
            <c:idx val="0"/>
            <c:bubble3D val="0"/>
            <c:spPr>
              <a:solidFill>
                <a:srgbClr val="FF6D1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9AA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Prioritized career readiness</c:v>
                </c:pt>
                <c:pt idx="1">
                  <c:v>Did not prioritize career readiness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829690931490702E-2"/>
          <c:y val="4.6709077475245747E-2"/>
          <c:w val="0.93217032284544676"/>
          <c:h val="0.71028624499997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CTE Participants</c:v>
                </c:pt>
              </c:strCache>
            </c:strRef>
          </c:tx>
          <c:spPr>
            <a:solidFill>
              <a:srgbClr val="009AA6"/>
            </a:solidFill>
            <a:ln w="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Black</c:v>
                </c:pt>
                <c:pt idx="2">
                  <c:v>Hispanic/Latino</c:v>
                </c:pt>
                <c:pt idx="3">
                  <c:v>Asian/Pac Islander</c:v>
                </c:pt>
                <c:pt idx="4">
                  <c:v>Two + Races</c:v>
                </c:pt>
                <c:pt idx="5">
                  <c:v>American Indian</c:v>
                </c:pt>
                <c:pt idx="6">
                  <c:v>SWD*</c:v>
                </c:pt>
                <c:pt idx="7">
                  <c:v>Economically Disadvantaged</c:v>
                </c:pt>
                <c:pt idx="8">
                  <c:v>ELL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</c:v>
                </c:pt>
                <c:pt idx="1">
                  <c:v>0.16700000000000001</c:v>
                </c:pt>
                <c:pt idx="2">
                  <c:v>0.25</c:v>
                </c:pt>
                <c:pt idx="3">
                  <c:v>0.04</c:v>
                </c:pt>
                <c:pt idx="4">
                  <c:v>0.03</c:v>
                </c:pt>
                <c:pt idx="5">
                  <c:v>0.01</c:v>
                </c:pt>
                <c:pt idx="6">
                  <c:v>0.11</c:v>
                </c:pt>
                <c:pt idx="7">
                  <c:v>0.46</c:v>
                </c:pt>
                <c:pt idx="8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HS Population</c:v>
                </c:pt>
              </c:strCache>
            </c:strRef>
          </c:tx>
          <c:spPr>
            <a:solidFill>
              <a:srgbClr val="FF6D14"/>
            </a:solidFill>
            <a:ln w="12700">
              <a:solidFill>
                <a:schemeClr val="lt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wdDnDiag">
                <a:fgClr>
                  <a:srgbClr val="FF6D14"/>
                </a:fgClr>
                <a:bgClr>
                  <a:schemeClr val="bg1"/>
                </a:bgClr>
              </a:pattFill>
              <a:ln w="1270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pattFill prst="wdDnDiag">
                <a:fgClr>
                  <a:srgbClr val="FF6D14"/>
                </a:fgClr>
                <a:bgClr>
                  <a:schemeClr val="bg1"/>
                </a:bgClr>
              </a:pattFill>
              <a:ln w="12700">
                <a:solidFill>
                  <a:schemeClr val="l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pattFill prst="wdDnDiag">
                <a:fgClr>
                  <a:srgbClr val="FF6D14"/>
                </a:fgClr>
                <a:bgClr>
                  <a:schemeClr val="bg1"/>
                </a:bgClr>
              </a:pattFill>
              <a:ln w="1270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White</c:v>
                </c:pt>
                <c:pt idx="1">
                  <c:v>Black</c:v>
                </c:pt>
                <c:pt idx="2">
                  <c:v>Hispanic/Latino</c:v>
                </c:pt>
                <c:pt idx="3">
                  <c:v>Asian/Pac Islander</c:v>
                </c:pt>
                <c:pt idx="4">
                  <c:v>Two + Races</c:v>
                </c:pt>
                <c:pt idx="5">
                  <c:v>American Indian</c:v>
                </c:pt>
                <c:pt idx="6">
                  <c:v>SWD*</c:v>
                </c:pt>
                <c:pt idx="7">
                  <c:v>Economically Disadvantaged</c:v>
                </c:pt>
                <c:pt idx="8">
                  <c:v>ELL</c:v>
                </c:pt>
              </c:strCache>
            </c:strRef>
          </c:cat>
          <c:val>
            <c:numRef>
              <c:f>Sheet1!$C$2:$C$10</c:f>
              <c:numCache>
                <c:formatCode>0%</c:formatCode>
                <c:ptCount val="9"/>
                <c:pt idx="0">
                  <c:v>0.51300000000000001</c:v>
                </c:pt>
                <c:pt idx="1">
                  <c:v>0.16</c:v>
                </c:pt>
                <c:pt idx="2">
                  <c:v>0.24</c:v>
                </c:pt>
                <c:pt idx="3">
                  <c:v>0.05</c:v>
                </c:pt>
                <c:pt idx="4">
                  <c:v>0.02</c:v>
                </c:pt>
                <c:pt idx="5">
                  <c:v>0.01</c:v>
                </c:pt>
                <c:pt idx="6">
                  <c:v>0.13</c:v>
                </c:pt>
                <c:pt idx="7">
                  <c:v>0.52</c:v>
                </c:pt>
                <c:pt idx="8">
                  <c:v>9.0999999999999998E-2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5"/>
        <c:axId val="404790776"/>
        <c:axId val="356170032"/>
      </c:barChart>
      <c:catAx>
        <c:axId val="40479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44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356170032"/>
        <c:crosses val="autoZero"/>
        <c:auto val="1"/>
        <c:lblAlgn val="ctr"/>
        <c:lblOffset val="100"/>
        <c:noMultiLvlLbl val="0"/>
      </c:catAx>
      <c:valAx>
        <c:axId val="3561700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  <a:ea typeface="+mn-ea"/>
                <a:cs typeface="+mn-cs"/>
              </a:defRPr>
            </a:pPr>
            <a:endParaRPr lang="en-US"/>
          </a:p>
        </c:txPr>
        <c:crossAx val="40479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yriad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684353-3876-459B-A2A0-E1F1B77D3D9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123B90-74EE-4D50-961E-9E7BCD0C9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0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B58D4C-046B-4435-8871-108230B8C909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BBFB5A-915E-48F0-A4AA-A52890152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7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4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7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154EC-489B-4747-AE5D-667EF39F08B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15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97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7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2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BFB5A-915E-48F0-A4AA-A528901520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6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3" y="1982976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473" y="4480511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6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09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4000" cy="1392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53619"/>
            <a:ext cx="3886200" cy="48578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53619"/>
            <a:ext cx="3886200" cy="48578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34307"/>
            <a:ext cx="7886700" cy="9310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361" y="6400740"/>
            <a:ext cx="378965" cy="365125"/>
          </a:xfrm>
        </p:spPr>
        <p:txBody>
          <a:bodyPr/>
          <a:lstStyle/>
          <a:p>
            <a:fld id="{9B8FA742-12B9-4D44-BD24-B2DD922CB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4000" cy="1392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524632"/>
            <a:ext cx="7886700" cy="48401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361" y="6400740"/>
            <a:ext cx="378965" cy="365125"/>
          </a:xfrm>
        </p:spPr>
        <p:txBody>
          <a:bodyPr/>
          <a:lstStyle/>
          <a:p>
            <a:fld id="{9B8FA742-12B9-4D44-BD24-B2DD922CB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34307"/>
            <a:ext cx="7886700" cy="94877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3885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4000" cy="13921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41" y="1526506"/>
            <a:ext cx="7886700" cy="484014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2361" y="6400740"/>
            <a:ext cx="378965" cy="365125"/>
          </a:xfrm>
        </p:spPr>
        <p:txBody>
          <a:bodyPr/>
          <a:lstStyle/>
          <a:p>
            <a:fld id="{9B8FA742-12B9-4D44-BD24-B2DD922CB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34307"/>
            <a:ext cx="7886700" cy="93101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11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933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032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51744"/>
            <a:ext cx="6858000" cy="1552071"/>
          </a:xfrm>
        </p:spPr>
        <p:txBody>
          <a:bodyPr anchor="t">
            <a:normAutofit/>
          </a:bodyPr>
          <a:lstStyle>
            <a:lvl1pPr algn="ctr">
              <a:defRPr lang="en-US" sz="4400" b="1" dirty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5176"/>
            <a:ext cx="6858000" cy="117075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2059782" y="163718"/>
            <a:ext cx="5024437" cy="1111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465345"/>
            <a:ext cx="1345772" cy="237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465345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97962"/>
            <a:ext cx="3086100" cy="4385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5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694949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2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6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1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054711"/>
            <a:ext cx="7886700" cy="250776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08508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939352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6326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939352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6326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30"/>
          <p:cNvSpPr>
            <a:spLocks noGrp="1"/>
          </p:cNvSpPr>
          <p:nvPr>
            <p:ph type="sldNum" sz="quarter" idx="12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tit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69879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grpSp>
        <p:nvGrpSpPr>
          <p:cNvPr id="19" name="Group 18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6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33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4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72608" y="1895476"/>
            <a:ext cx="5647267" cy="19812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0955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if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7416" y="1716792"/>
            <a:ext cx="3108960" cy="182880"/>
            <a:chOff x="4018" y="0"/>
            <a:chExt cx="3474720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Pentagon 20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/>
            </a:prstGeom>
            <a:solidFill>
              <a:srgbClr val="009AA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entagon 4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017520" y="1716792"/>
            <a:ext cx="3108960" cy="182880"/>
            <a:chOff x="2815083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Chevron 23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/>
            </a:prstGeom>
            <a:solidFill>
              <a:srgbClr val="7AB8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6040898" y="1717845"/>
            <a:ext cx="3108960" cy="182880"/>
            <a:chOff x="5626149" y="0"/>
            <a:chExt cx="3513832" cy="3263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Chevron 26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/>
            </a:prstGeom>
            <a:solidFill>
              <a:srgbClr val="FF6D1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4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42672" rIns="21336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/>
            </a:p>
          </p:txBody>
        </p:sp>
      </p:grpSp>
      <p:sp>
        <p:nvSpPr>
          <p:cNvPr id="29" name="Title Placeholder 28"/>
          <p:cNvSpPr>
            <a:spLocks noGrp="1"/>
          </p:cNvSpPr>
          <p:nvPr>
            <p:ph type="title"/>
          </p:nvPr>
        </p:nvSpPr>
        <p:spPr>
          <a:xfrm>
            <a:off x="628650" y="1798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28650" y="2011680"/>
            <a:ext cx="7886700" cy="4165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2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509299" y="6450904"/>
            <a:ext cx="6347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3FAF11BC-4188-4023-B5C2-A3E64286B8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6118"/>
          <a:stretch/>
        </p:blipFill>
        <p:spPr>
          <a:xfrm>
            <a:off x="3568695" y="6411560"/>
            <a:ext cx="2006610" cy="4438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35174" r="4193" b="28139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36514" r="69983" b="26488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A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8000">
              <a:schemeClr val="bg1">
                <a:lumMod val="95000"/>
              </a:schemeClr>
            </a:gs>
            <a:gs pos="65000">
              <a:schemeClr val="bg1">
                <a:lumMod val="75000"/>
              </a:schemeClr>
            </a:gs>
            <a:gs pos="13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20209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22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24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/>
            <p:cNvSpPr/>
            <p:nvPr/>
          </p:nvSpPr>
          <p:spPr bwMode="auto">
            <a:xfrm>
              <a:off x="641350" y="3871913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27" name="Freeform 11"/>
            <p:cNvSpPr/>
            <p:nvPr/>
          </p:nvSpPr>
          <p:spPr bwMode="auto">
            <a:xfrm>
              <a:off x="203200" y="3762375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28" name="Freeform 12"/>
          <p:cNvSpPr/>
          <p:nvPr userDrawn="1"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9" name="Freeform 13"/>
          <p:cNvSpPr/>
          <p:nvPr userDrawn="1"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" name="Freeform 6"/>
          <p:cNvSpPr/>
          <p:nvPr userDrawn="1"/>
        </p:nvSpPr>
        <p:spPr bwMode="auto">
          <a:xfrm flipH="1">
            <a:off x="6829231" y="-9473"/>
            <a:ext cx="1431874" cy="4108843"/>
          </a:xfrm>
          <a:custGeom>
            <a:avLst/>
            <a:gdLst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697 w 10488"/>
              <a:gd name="connsiteY3" fmla="*/ 0 h 10000"/>
              <a:gd name="connsiteX4" fmla="*/ 0 w 10488"/>
              <a:gd name="connsiteY4" fmla="*/ 9749 h 10000"/>
              <a:gd name="connsiteX0" fmla="*/ 0 w 10488"/>
              <a:gd name="connsiteY0" fmla="*/ 9749 h 10000"/>
              <a:gd name="connsiteX1" fmla="*/ 3139 w 10488"/>
              <a:gd name="connsiteY1" fmla="*/ 10000 h 10000"/>
              <a:gd name="connsiteX2" fmla="*/ 10488 w 10488"/>
              <a:gd name="connsiteY2" fmla="*/ 0 h 10000"/>
              <a:gd name="connsiteX3" fmla="*/ 7557 w 10488"/>
              <a:gd name="connsiteY3" fmla="*/ 92 h 10000"/>
              <a:gd name="connsiteX4" fmla="*/ 0 w 10488"/>
              <a:gd name="connsiteY4" fmla="*/ 9749 h 10000"/>
              <a:gd name="connsiteX0" fmla="*/ 0 w 10488"/>
              <a:gd name="connsiteY0" fmla="*/ 9657 h 9908"/>
              <a:gd name="connsiteX1" fmla="*/ 3139 w 10488"/>
              <a:gd name="connsiteY1" fmla="*/ 9908 h 9908"/>
              <a:gd name="connsiteX2" fmla="*/ 10488 w 10488"/>
              <a:gd name="connsiteY2" fmla="*/ 23 h 9908"/>
              <a:gd name="connsiteX3" fmla="*/ 7557 w 10488"/>
              <a:gd name="connsiteY3" fmla="*/ 0 h 9908"/>
              <a:gd name="connsiteX4" fmla="*/ 0 w 10488"/>
              <a:gd name="connsiteY4" fmla="*/ 9657 h 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8" h="9908">
                <a:moveTo>
                  <a:pt x="0" y="9657"/>
                </a:moveTo>
                <a:lnTo>
                  <a:pt x="3139" y="9908"/>
                </a:lnTo>
                <a:lnTo>
                  <a:pt x="10488" y="23"/>
                </a:lnTo>
                <a:lnTo>
                  <a:pt x="7557" y="0"/>
                </a:lnTo>
                <a:lnTo>
                  <a:pt x="0" y="9657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31" name="Freeform 10"/>
          <p:cNvSpPr/>
          <p:nvPr userDrawn="1"/>
        </p:nvSpPr>
        <p:spPr bwMode="auto">
          <a:xfrm flipH="1">
            <a:off x="4456642" y="3981398"/>
            <a:ext cx="3804462" cy="2883773"/>
          </a:xfrm>
          <a:custGeom>
            <a:avLst/>
            <a:gdLst>
              <a:gd name="connsiteX0" fmla="*/ 0 w 10000"/>
              <a:gd name="connsiteY0" fmla="*/ 0 h 10064"/>
              <a:gd name="connsiteX1" fmla="*/ 14 w 10000"/>
              <a:gd name="connsiteY1" fmla="*/ 16 h 10064"/>
              <a:gd name="connsiteX2" fmla="*/ 8041 w 10000"/>
              <a:gd name="connsiteY2" fmla="*/ 10064 h 10064"/>
              <a:gd name="connsiteX3" fmla="*/ 10000 w 10000"/>
              <a:gd name="connsiteY3" fmla="*/ 10000 h 10064"/>
              <a:gd name="connsiteX4" fmla="*/ 1084 w 10000"/>
              <a:gd name="connsiteY4" fmla="*/ 304 h 10064"/>
              <a:gd name="connsiteX5" fmla="*/ 0 w 10000"/>
              <a:gd name="connsiteY5" fmla="*/ 0 h 10064"/>
              <a:gd name="connsiteX0" fmla="*/ 0 w 10000"/>
              <a:gd name="connsiteY0" fmla="*/ 0 h 10096"/>
              <a:gd name="connsiteX1" fmla="*/ 14 w 10000"/>
              <a:gd name="connsiteY1" fmla="*/ 16 h 10096"/>
              <a:gd name="connsiteX2" fmla="*/ 8847 w 10000"/>
              <a:gd name="connsiteY2" fmla="*/ 10096 h 10096"/>
              <a:gd name="connsiteX3" fmla="*/ 10000 w 10000"/>
              <a:gd name="connsiteY3" fmla="*/ 10000 h 10096"/>
              <a:gd name="connsiteX4" fmla="*/ 1084 w 10000"/>
              <a:gd name="connsiteY4" fmla="*/ 304 h 10096"/>
              <a:gd name="connsiteX5" fmla="*/ 0 w 10000"/>
              <a:gd name="connsiteY5" fmla="*/ 0 h 10096"/>
              <a:gd name="connsiteX0" fmla="*/ 0 w 11065"/>
              <a:gd name="connsiteY0" fmla="*/ 0 h 10096"/>
              <a:gd name="connsiteX1" fmla="*/ 14 w 11065"/>
              <a:gd name="connsiteY1" fmla="*/ 16 h 10096"/>
              <a:gd name="connsiteX2" fmla="*/ 8847 w 11065"/>
              <a:gd name="connsiteY2" fmla="*/ 10096 h 10096"/>
              <a:gd name="connsiteX3" fmla="*/ 11065 w 11065"/>
              <a:gd name="connsiteY3" fmla="*/ 9968 h 10096"/>
              <a:gd name="connsiteX4" fmla="*/ 1084 w 11065"/>
              <a:gd name="connsiteY4" fmla="*/ 304 h 10096"/>
              <a:gd name="connsiteX5" fmla="*/ 0 w 11065"/>
              <a:gd name="connsiteY5" fmla="*/ 0 h 10096"/>
              <a:gd name="connsiteX0" fmla="*/ 0 w 11065"/>
              <a:gd name="connsiteY0" fmla="*/ 0 h 10001"/>
              <a:gd name="connsiteX1" fmla="*/ 14 w 11065"/>
              <a:gd name="connsiteY1" fmla="*/ 16 h 10001"/>
              <a:gd name="connsiteX2" fmla="*/ 8789 w 11065"/>
              <a:gd name="connsiteY2" fmla="*/ 10001 h 10001"/>
              <a:gd name="connsiteX3" fmla="*/ 11065 w 11065"/>
              <a:gd name="connsiteY3" fmla="*/ 9968 h 10001"/>
              <a:gd name="connsiteX4" fmla="*/ 1084 w 11065"/>
              <a:gd name="connsiteY4" fmla="*/ 304 h 10001"/>
              <a:gd name="connsiteX5" fmla="*/ 0 w 11065"/>
              <a:gd name="connsiteY5" fmla="*/ 0 h 10001"/>
              <a:gd name="connsiteX0" fmla="*/ 0 w 11065"/>
              <a:gd name="connsiteY0" fmla="*/ 0 h 9968"/>
              <a:gd name="connsiteX1" fmla="*/ 14 w 11065"/>
              <a:gd name="connsiteY1" fmla="*/ 16 h 9968"/>
              <a:gd name="connsiteX2" fmla="*/ 8674 w 11065"/>
              <a:gd name="connsiteY2" fmla="*/ 9906 h 9968"/>
              <a:gd name="connsiteX3" fmla="*/ 11065 w 11065"/>
              <a:gd name="connsiteY3" fmla="*/ 9968 h 9968"/>
              <a:gd name="connsiteX4" fmla="*/ 1084 w 11065"/>
              <a:gd name="connsiteY4" fmla="*/ 304 h 9968"/>
              <a:gd name="connsiteX5" fmla="*/ 0 w 11065"/>
              <a:gd name="connsiteY5" fmla="*/ 0 h 9968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3 w 10000"/>
              <a:gd name="connsiteY1" fmla="*/ 16 h 10000"/>
              <a:gd name="connsiteX2" fmla="*/ 7813 w 10000"/>
              <a:gd name="connsiteY2" fmla="*/ 9970 h 10000"/>
              <a:gd name="connsiteX3" fmla="*/ 10000 w 10000"/>
              <a:gd name="connsiteY3" fmla="*/ 10000 h 10000"/>
              <a:gd name="connsiteX4" fmla="*/ 980 w 10000"/>
              <a:gd name="connsiteY4" fmla="*/ 305 h 10000"/>
              <a:gd name="connsiteX5" fmla="*/ 0 w 10000"/>
              <a:gd name="connsiteY5" fmla="*/ 0 h 10000"/>
              <a:gd name="connsiteX0" fmla="*/ 0 w 10208"/>
              <a:gd name="connsiteY0" fmla="*/ 0 h 10034"/>
              <a:gd name="connsiteX1" fmla="*/ 13 w 10208"/>
              <a:gd name="connsiteY1" fmla="*/ 16 h 10034"/>
              <a:gd name="connsiteX2" fmla="*/ 7813 w 10208"/>
              <a:gd name="connsiteY2" fmla="*/ 9970 h 10034"/>
              <a:gd name="connsiteX3" fmla="*/ 10208 w 10208"/>
              <a:gd name="connsiteY3" fmla="*/ 10034 h 10034"/>
              <a:gd name="connsiteX4" fmla="*/ 980 w 10208"/>
              <a:gd name="connsiteY4" fmla="*/ 305 h 10034"/>
              <a:gd name="connsiteX5" fmla="*/ 0 w 10208"/>
              <a:gd name="connsiteY5" fmla="*/ 0 h 10034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81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37"/>
              <a:gd name="connsiteX1" fmla="*/ 13 w 10208"/>
              <a:gd name="connsiteY1" fmla="*/ 16 h 10037"/>
              <a:gd name="connsiteX2" fmla="*/ 8203 w 10208"/>
              <a:gd name="connsiteY2" fmla="*/ 10037 h 10037"/>
              <a:gd name="connsiteX3" fmla="*/ 10208 w 10208"/>
              <a:gd name="connsiteY3" fmla="*/ 10034 h 10037"/>
              <a:gd name="connsiteX4" fmla="*/ 980 w 10208"/>
              <a:gd name="connsiteY4" fmla="*/ 305 h 10037"/>
              <a:gd name="connsiteX5" fmla="*/ 0 w 10208"/>
              <a:gd name="connsiteY5" fmla="*/ 0 h 10037"/>
              <a:gd name="connsiteX0" fmla="*/ 0 w 10208"/>
              <a:gd name="connsiteY0" fmla="*/ 0 h 10068"/>
              <a:gd name="connsiteX1" fmla="*/ 13 w 10208"/>
              <a:gd name="connsiteY1" fmla="*/ 16 h 10068"/>
              <a:gd name="connsiteX2" fmla="*/ 8203 w 10208"/>
              <a:gd name="connsiteY2" fmla="*/ 10037 h 10068"/>
              <a:gd name="connsiteX3" fmla="*/ 10208 w 10208"/>
              <a:gd name="connsiteY3" fmla="*/ 10068 h 10068"/>
              <a:gd name="connsiteX4" fmla="*/ 980 w 10208"/>
              <a:gd name="connsiteY4" fmla="*/ 305 h 10068"/>
              <a:gd name="connsiteX5" fmla="*/ 0 w 10208"/>
              <a:gd name="connsiteY5" fmla="*/ 0 h 10068"/>
              <a:gd name="connsiteX0" fmla="*/ 0 w 10208"/>
              <a:gd name="connsiteY0" fmla="*/ 0 h 10104"/>
              <a:gd name="connsiteX1" fmla="*/ 13 w 10208"/>
              <a:gd name="connsiteY1" fmla="*/ 16 h 10104"/>
              <a:gd name="connsiteX2" fmla="*/ 8203 w 10208"/>
              <a:gd name="connsiteY2" fmla="*/ 10104 h 10104"/>
              <a:gd name="connsiteX3" fmla="*/ 10208 w 10208"/>
              <a:gd name="connsiteY3" fmla="*/ 10068 h 10104"/>
              <a:gd name="connsiteX4" fmla="*/ 980 w 10208"/>
              <a:gd name="connsiteY4" fmla="*/ 305 h 10104"/>
              <a:gd name="connsiteX5" fmla="*/ 0 w 10208"/>
              <a:gd name="connsiteY5" fmla="*/ 0 h 10104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38"/>
              <a:gd name="connsiteX1" fmla="*/ 39 w 10234"/>
              <a:gd name="connsiteY1" fmla="*/ 50 h 10138"/>
              <a:gd name="connsiteX2" fmla="*/ 8229 w 10234"/>
              <a:gd name="connsiteY2" fmla="*/ 10138 h 10138"/>
              <a:gd name="connsiteX3" fmla="*/ 10234 w 10234"/>
              <a:gd name="connsiteY3" fmla="*/ 10102 h 10138"/>
              <a:gd name="connsiteX4" fmla="*/ 1006 w 10234"/>
              <a:gd name="connsiteY4" fmla="*/ 339 h 10138"/>
              <a:gd name="connsiteX5" fmla="*/ 0 w 10234"/>
              <a:gd name="connsiteY5" fmla="*/ 0 h 10138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06 w 10234"/>
              <a:gd name="connsiteY4" fmla="*/ 339 h 10169"/>
              <a:gd name="connsiteX5" fmla="*/ 0 w 10234"/>
              <a:gd name="connsiteY5" fmla="*/ 0 h 10169"/>
              <a:gd name="connsiteX0" fmla="*/ 0 w 10234"/>
              <a:gd name="connsiteY0" fmla="*/ 0 h 10169"/>
              <a:gd name="connsiteX1" fmla="*/ 39 w 10234"/>
              <a:gd name="connsiteY1" fmla="*/ 50 h 10169"/>
              <a:gd name="connsiteX2" fmla="*/ 8229 w 10234"/>
              <a:gd name="connsiteY2" fmla="*/ 10138 h 10169"/>
              <a:gd name="connsiteX3" fmla="*/ 10234 w 10234"/>
              <a:gd name="connsiteY3" fmla="*/ 10169 h 10169"/>
              <a:gd name="connsiteX4" fmla="*/ 1032 w 10234"/>
              <a:gd name="connsiteY4" fmla="*/ 238 h 10169"/>
              <a:gd name="connsiteX5" fmla="*/ 0 w 10234"/>
              <a:gd name="connsiteY5" fmla="*/ 0 h 1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4" h="10169">
                <a:moveTo>
                  <a:pt x="0" y="0"/>
                </a:moveTo>
                <a:cubicBezTo>
                  <a:pt x="5" y="5"/>
                  <a:pt x="34" y="45"/>
                  <a:pt x="39" y="50"/>
                </a:cubicBezTo>
                <a:lnTo>
                  <a:pt x="8229" y="10138"/>
                </a:lnTo>
                <a:lnTo>
                  <a:pt x="10234" y="10169"/>
                </a:lnTo>
                <a:lnTo>
                  <a:pt x="1032" y="23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" y="6181394"/>
            <a:ext cx="2264664" cy="4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009AA6"/>
        </a:buClr>
        <a:buSzTx/>
        <a:buFont typeface="Arial" panose="020B0604020202020204" pitchFamily="34" charset="0"/>
        <a:buChar char="•"/>
        <a:tabLst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AB800"/>
        </a:buClr>
        <a:buSzTx/>
        <a:buFont typeface="Arial" panose="020B0604020202020204" pitchFamily="34" charset="0"/>
        <a:buChar char="•"/>
        <a:tabLst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D381-96A6-4C7E-BFB6-458EE21535E4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181B-90F1-4EEE-93BF-F43B183D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7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869" y="230981"/>
            <a:ext cx="61372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097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www.careertech.org/vision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484869" cy="164623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1646238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/>
          <a:srcRect b="705"/>
          <a:stretch/>
        </p:blipFill>
        <p:spPr>
          <a:xfrm>
            <a:off x="7726027" y="0"/>
            <a:ext cx="1417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6D14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kreamer@careertech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tech.org/recruitmentstrateg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tech.org/resource/program-approval-policy-benchmark-tool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6273" y="2226816"/>
            <a:ext cx="7772400" cy="152491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Career Technical Education &amp; Every Student Succeeds Act</a:t>
            </a:r>
            <a:endParaRPr lang="en-US" sz="44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type="subTitle" idx="1"/>
          </p:nvPr>
        </p:nvSpPr>
        <p:spPr>
          <a:xfrm>
            <a:off x="1133473" y="4805631"/>
            <a:ext cx="6858000" cy="1655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Kate Blosveren Kreamer</a:t>
            </a:r>
          </a:p>
          <a:p>
            <a:pPr marL="0" indent="0" algn="ctr">
              <a:buNone/>
            </a:pPr>
            <a:r>
              <a:rPr lang="en-US" sz="2800" i="1" dirty="0" smtClean="0"/>
              <a:t>January 10, 2018</a:t>
            </a:r>
            <a:endParaRPr lang="en-US" sz="2800" i="1" dirty="0"/>
          </a:p>
          <a:p>
            <a:pPr marL="0" indent="0" algn="ctr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16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I: School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730" y="2015343"/>
            <a:ext cx="4065270" cy="4186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States are required </a:t>
            </a:r>
            <a:r>
              <a:rPr lang="en-US" sz="2400" dirty="0"/>
              <a:t>to identify the </a:t>
            </a:r>
            <a:r>
              <a:rPr lang="en-US" sz="2400" dirty="0" smtClean="0"/>
              <a:t>five </a:t>
            </a:r>
            <a:r>
              <a:rPr lang="en-US" sz="2400" dirty="0"/>
              <a:t>percent of schools lowest </a:t>
            </a:r>
            <a:r>
              <a:rPr lang="en-US" sz="2400" dirty="0" smtClean="0"/>
              <a:t>performing and </a:t>
            </a:r>
            <a:r>
              <a:rPr lang="en-US" sz="2400" dirty="0"/>
              <a:t>offer </a:t>
            </a:r>
            <a:r>
              <a:rPr lang="en-US" sz="2400" b="1" dirty="0"/>
              <a:t>strategies for improvement</a:t>
            </a:r>
            <a:r>
              <a:rPr lang="en-US" sz="2400" dirty="0"/>
              <a:t>. </a:t>
            </a:r>
            <a:endParaRPr lang="en-US" sz="2400" dirty="0" smtClean="0"/>
          </a:p>
          <a:p>
            <a:pPr>
              <a:lnSpc>
                <a:spcPct val="100000"/>
              </a:lnSpc>
            </a:pPr>
            <a:r>
              <a:rPr lang="en-US" sz="2400" b="1" dirty="0" smtClean="0"/>
              <a:t>Five states </a:t>
            </a:r>
            <a:r>
              <a:rPr lang="en-US" sz="2400" dirty="0" smtClean="0"/>
              <a:t>identified </a:t>
            </a:r>
            <a:r>
              <a:rPr lang="en-US" sz="2400" dirty="0"/>
              <a:t>expansion of CTE or pathways as a critical support opportunity for low performing schools</a:t>
            </a:r>
          </a:p>
        </p:txBody>
      </p:sp>
      <p:graphicFrame>
        <p:nvGraphicFramePr>
          <p:cNvPr id="4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638524"/>
              </p:ext>
            </p:extLst>
          </p:nvPr>
        </p:nvGraphicFramePr>
        <p:xfrm>
          <a:off x="0" y="2015343"/>
          <a:ext cx="5078730" cy="431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0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II, Part A: Supporting Effective Instruction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087111"/>
              </p:ext>
            </p:extLst>
          </p:nvPr>
        </p:nvGraphicFramePr>
        <p:xfrm>
          <a:off x="4359207" y="2046995"/>
          <a:ext cx="4629150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61950" y="2222092"/>
            <a:ext cx="4210050" cy="41862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Supports </a:t>
            </a:r>
            <a:r>
              <a:rPr lang="en-US" b="1" dirty="0"/>
              <a:t>professional development </a:t>
            </a:r>
            <a:r>
              <a:rPr lang="en-US" dirty="0"/>
              <a:t>for teachers, leaders and administrators</a:t>
            </a:r>
          </a:p>
          <a:p>
            <a:pPr>
              <a:lnSpc>
                <a:spcPct val="110000"/>
              </a:lnSpc>
            </a:pPr>
            <a:r>
              <a:rPr lang="en-US" dirty="0"/>
              <a:t>Can be used to provide training on </a:t>
            </a:r>
            <a:r>
              <a:rPr lang="en-US" b="1" dirty="0"/>
              <a:t>integrating academic and CTE instructional strategies </a:t>
            </a:r>
            <a:r>
              <a:rPr lang="en-US" dirty="0"/>
              <a:t>as well as understanding and using labor market data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11 states </a:t>
            </a:r>
            <a:r>
              <a:rPr lang="en-US" dirty="0"/>
              <a:t>identified </a:t>
            </a:r>
            <a:r>
              <a:rPr lang="en-US" dirty="0" smtClean="0"/>
              <a:t>opportunities, but plans were light on details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6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IV, Part A: SSAE 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90" y="2168478"/>
            <a:ext cx="4817110" cy="42291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Student Support and Academic Enrichment grants (SSAE) support access to a “</a:t>
            </a:r>
            <a:r>
              <a:rPr lang="en-US" b="1" dirty="0" smtClean="0"/>
              <a:t>well-rounded education</a:t>
            </a:r>
            <a:r>
              <a:rPr lang="en-US" dirty="0" smtClean="0"/>
              <a:t>”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Two-thirds </a:t>
            </a:r>
            <a:r>
              <a:rPr lang="en-US" dirty="0" smtClean="0"/>
              <a:t>of</a:t>
            </a:r>
            <a:r>
              <a:rPr lang="en-US" b="1" dirty="0" smtClean="0"/>
              <a:t> </a:t>
            </a:r>
            <a:r>
              <a:rPr lang="en-US" dirty="0" smtClean="0"/>
              <a:t>states reinforced the idea that a “well-rounded education” </a:t>
            </a:r>
            <a:r>
              <a:rPr lang="en-US" b="1" dirty="0" smtClean="0"/>
              <a:t>should include CTE, STEM or dual enrollment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However, </a:t>
            </a:r>
            <a:r>
              <a:rPr lang="en-US" b="1" dirty="0" smtClean="0"/>
              <a:t>only 15 </a:t>
            </a:r>
            <a:r>
              <a:rPr lang="en-US" dirty="0" smtClean="0"/>
              <a:t>described specific state-level activities to support this work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54180878"/>
              </p:ext>
            </p:extLst>
          </p:nvPr>
        </p:nvGraphicFramePr>
        <p:xfrm>
          <a:off x="5257800" y="1854200"/>
          <a:ext cx="3886200" cy="438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6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IV, Part B: 21</a:t>
            </a:r>
            <a:r>
              <a:rPr lang="en-US" baseline="30000" dirty="0" smtClean="0"/>
              <a:t>st</a:t>
            </a:r>
            <a:r>
              <a:rPr lang="en-US" dirty="0" smtClean="0"/>
              <a:t> Century Community Learning Centers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701506"/>
              </p:ext>
            </p:extLst>
          </p:nvPr>
        </p:nvGraphicFramePr>
        <p:xfrm>
          <a:off x="466089" y="2132965"/>
          <a:ext cx="4344183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4810272" y="2473325"/>
            <a:ext cx="3886200" cy="3505518"/>
          </a:xfrm>
        </p:spPr>
        <p:txBody>
          <a:bodyPr/>
          <a:lstStyle/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Century Community Learning Centers support </a:t>
            </a:r>
            <a:r>
              <a:rPr lang="en-US" b="1" dirty="0"/>
              <a:t>after school learning</a:t>
            </a:r>
            <a:endParaRPr lang="en-US" dirty="0"/>
          </a:p>
          <a:p>
            <a:r>
              <a:rPr lang="en-US" b="1" dirty="0"/>
              <a:t>20 states </a:t>
            </a:r>
            <a:r>
              <a:rPr lang="en-US" dirty="0"/>
              <a:t>prioritize career readiness in 21</a:t>
            </a:r>
            <a:r>
              <a:rPr lang="en-US" baseline="30000" dirty="0"/>
              <a:t>st</a:t>
            </a:r>
            <a:r>
              <a:rPr lang="en-US" dirty="0"/>
              <a:t> CCLC grant guidelines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Lean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Reporting of accountability indicators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Role of industry and community members in local needs assessment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Supports/interventions for low-performing schools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Focus and quality of 21</a:t>
            </a:r>
            <a:r>
              <a:rPr lang="en-US" baseline="30000" dirty="0" smtClean="0"/>
              <a:t>st</a:t>
            </a:r>
            <a:r>
              <a:rPr lang="en-US" dirty="0" smtClean="0"/>
              <a:t> Century Community Learning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&amp; Equity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vs All Students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27931381"/>
              </p:ext>
            </p:extLst>
          </p:nvPr>
        </p:nvGraphicFramePr>
        <p:xfrm>
          <a:off x="121920" y="2055368"/>
          <a:ext cx="9022080" cy="412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Islands of excellence rather than continents of quality</a:t>
            </a:r>
          </a:p>
          <a:p>
            <a:r>
              <a:rPr lang="en-US" dirty="0" smtClean="0"/>
              <a:t>Legacy</a:t>
            </a:r>
          </a:p>
          <a:p>
            <a:r>
              <a:rPr lang="en-US" dirty="0" smtClean="0"/>
              <a:t>Teacher shortage </a:t>
            </a:r>
          </a:p>
          <a:p>
            <a:r>
              <a:rPr lang="en-US" dirty="0" smtClean="0"/>
              <a:t>Limited data and accountability under Perkins (but new opportunities under ESSA)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b="1" dirty="0" smtClean="0"/>
              <a:t>Kate Kreamer</a:t>
            </a:r>
          </a:p>
          <a:p>
            <a:pPr marL="0" indent="0" algn="ctr">
              <a:buNone/>
            </a:pPr>
            <a:r>
              <a:rPr lang="en-US" sz="3600" dirty="0" smtClean="0"/>
              <a:t>Deputy Executive Director, Advance CTE</a:t>
            </a:r>
          </a:p>
          <a:p>
            <a:pPr marL="0" indent="0" algn="ctr">
              <a:buNone/>
            </a:pPr>
            <a:r>
              <a:rPr lang="en-US" sz="3600" dirty="0" smtClean="0">
                <a:hlinkClick r:id="rId3"/>
              </a:rPr>
              <a:t>kkreamer@careertech.org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CTE’s Broad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0164"/>
            <a:ext cx="7886700" cy="435226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CTE is </a:t>
            </a:r>
            <a:r>
              <a:rPr lang="en-US" dirty="0"/>
              <a:t>an educational option that provides learners with the knowledge and skills they need to be prepared for </a:t>
            </a:r>
            <a:r>
              <a:rPr lang="en-US" b="1" dirty="0" smtClean="0"/>
              <a:t>college, careers and lifelong learning.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CTE </a:t>
            </a:r>
            <a:r>
              <a:rPr lang="en-US" dirty="0"/>
              <a:t>gives purpose to learning by emphasizing </a:t>
            </a:r>
            <a:r>
              <a:rPr lang="en-US" b="1" dirty="0"/>
              <a:t>real-world skills </a:t>
            </a:r>
            <a:r>
              <a:rPr lang="en-US" dirty="0"/>
              <a:t>and practical knowledge within a selected career focus. 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From early career exploration to highly technical training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Includes all sectors and professions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9"/>
          <p:cNvGraphicFramePr>
            <a:graphicFrameLocks noGrp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4200505990"/>
              </p:ext>
            </p:extLst>
          </p:nvPr>
        </p:nvGraphicFramePr>
        <p:xfrm>
          <a:off x="724048" y="2171683"/>
          <a:ext cx="7886700" cy="1000234"/>
        </p:xfrm>
        <a:graphic>
          <a:graphicData uri="http://schemas.openxmlformats.org/drawingml/2006/table">
            <a:tbl>
              <a:tblPr/>
              <a:tblGrid>
                <a:gridCol w="3906496"/>
                <a:gridCol w="3980204"/>
              </a:tblGrid>
              <a:tr h="10002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THEN: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VOCATIONAL EDUCATION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marL="84472" marR="84472" anchor="ctr" horzOverflow="overflow">
                    <a:solidFill>
                      <a:srgbClr val="009A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NOW: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CAREER TECHNICAL EDUCATION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marL="84472" marR="84472"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34156"/>
              </p:ext>
            </p:extLst>
          </p:nvPr>
        </p:nvGraphicFramePr>
        <p:xfrm>
          <a:off x="476398" y="3328119"/>
          <a:ext cx="8382000" cy="467102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467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For a Few Students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For All Students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8860161"/>
              </p:ext>
            </p:extLst>
          </p:nvPr>
        </p:nvGraphicFramePr>
        <p:xfrm>
          <a:off x="476398" y="3782488"/>
          <a:ext cx="8382000" cy="464879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464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For a Few “Jobs”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For All Careers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60692"/>
              </p:ext>
            </p:extLst>
          </p:nvPr>
        </p:nvGraphicFramePr>
        <p:xfrm>
          <a:off x="476398" y="4219060"/>
          <a:ext cx="8382000" cy="871171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871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6 to 7 “Program Areas”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16 Career Clusters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Myriad Pro" panose="020B0503030403020204" pitchFamily="34" charset="0"/>
                        </a:rPr>
                        <a:t>®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79 Career Pathways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30437"/>
              </p:ext>
            </p:extLst>
          </p:nvPr>
        </p:nvGraphicFramePr>
        <p:xfrm>
          <a:off x="476398" y="5086640"/>
          <a:ext cx="8382000" cy="445228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44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In lieu of Academics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Aligns/Supports Academics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232817"/>
              </p:ext>
            </p:extLst>
          </p:nvPr>
        </p:nvGraphicFramePr>
        <p:xfrm>
          <a:off x="476398" y="5531868"/>
          <a:ext cx="8382000" cy="713448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713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High-School Focused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High School and Postsecondary Partnerships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314525"/>
              </p:ext>
            </p:extLst>
          </p:nvPr>
        </p:nvGraphicFramePr>
        <p:xfrm>
          <a:off x="476398" y="6212344"/>
          <a:ext cx="8382000" cy="645655"/>
        </p:xfrm>
        <a:graphic>
          <a:graphicData uri="http://schemas.openxmlformats.org/drawingml/2006/table">
            <a:tbl>
              <a:tblPr/>
              <a:tblGrid>
                <a:gridCol w="4151832"/>
                <a:gridCol w="4230168"/>
              </a:tblGrid>
              <a:tr h="645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Myriad Pro" panose="020B0503030403020204" pitchFamily="34" charset="0"/>
                        </a:rPr>
                        <a:t>Terminal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yriad Pro" panose="020B0503030403020204" pitchFamily="34" charset="0"/>
                        </a:rPr>
                        <a:t>Life-long learning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yriad Pro" panose="020B0503030403020204" pitchFamily="34" charset="0"/>
                        <a:ea typeface="Geneva"/>
                      </a:endParaRPr>
                    </a:p>
                  </a:txBody>
                  <a:tcPr anchor="ctr" horzOverflow="overflow">
                    <a:solidFill>
                      <a:srgbClr val="009AA6"/>
                    </a:solidFill>
                  </a:tcPr>
                </a:tc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628650" y="32099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4400" kern="0" dirty="0" err="1" smtClean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Voc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 Ed </a:t>
            </a:r>
            <a:r>
              <a:rPr lang="en-US" sz="5400" kern="0" dirty="0" smtClean="0">
                <a:solidFill>
                  <a:sysClr val="windowText" lastClr="000000"/>
                </a:solidFill>
                <a:latin typeface="Myriad Pro" panose="020B0503030403020204" pitchFamily="34" charset="0"/>
                <a:sym typeface="Symbol" panose="05050102010706020507" pitchFamily="18" charset="2"/>
              </a:rPr>
              <a:t>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Myriad Pro" panose="020B0503030403020204" pitchFamily="34" charset="0"/>
                <a:sym typeface="Symbol" panose="05050102010706020507" pitchFamily="18" charset="2"/>
              </a:rPr>
              <a:t> </a:t>
            </a:r>
            <a:r>
              <a:rPr lang="en-US" sz="4400" kern="0" dirty="0" smtClean="0">
                <a:solidFill>
                  <a:sysClr val="windowText" lastClr="000000"/>
                </a:solidFill>
                <a:latin typeface="Myriad Pro" panose="020B0503030403020204" pitchFamily="34" charset="0"/>
              </a:rPr>
              <a:t>CTE</a:t>
            </a:r>
            <a:endParaRPr lang="en-US" sz="4400" kern="0" dirty="0">
              <a:solidFill>
                <a:sysClr val="windowText" lastClr="0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9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95" y="316331"/>
            <a:ext cx="7886700" cy="1325563"/>
          </a:xfrm>
        </p:spPr>
        <p:txBody>
          <a:bodyPr/>
          <a:lstStyle/>
          <a:p>
            <a:r>
              <a:rPr lang="en-US" dirty="0" smtClean="0"/>
              <a:t>CTE Delivers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-8531" y="4102102"/>
          <a:ext cx="8933311" cy="2195957"/>
        </p:xfrm>
        <a:graphic>
          <a:graphicData uri="http://schemas.openxmlformats.org/drawingml/2006/table">
            <a:tbl>
              <a:tblPr firstRow="1" firstCol="1" bandRow="1"/>
              <a:tblGrid>
                <a:gridCol w="2729429"/>
                <a:gridCol w="3189248"/>
                <a:gridCol w="3014634"/>
              </a:tblGrid>
              <a:tr h="21425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9AA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school graduation</a:t>
                      </a:r>
                      <a:r>
                        <a:rPr lang="en-US" sz="1800" baseline="0" dirty="0" smtClean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rate for CTE concentrators, compared to </a:t>
                      </a:r>
                      <a:r>
                        <a:rPr lang="en-US" sz="1800" b="1" baseline="0" dirty="0" smtClean="0">
                          <a:solidFill>
                            <a:srgbClr val="009AA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82%</a:t>
                      </a:r>
                      <a:r>
                        <a:rPr lang="en-US" sz="1800" baseline="0" dirty="0" smtClean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average rate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dirty="0" smtClean="0">
                          <a:solidFill>
                            <a:srgbClr val="009AA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CTE concentrators enrolling in postsecondary education, full time, within two years of graduation. </a:t>
                      </a:r>
                      <a:endParaRPr lang="en-US" sz="18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9AA6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4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Myriad Pro" panose="020B0503030403020204" pitchFamily="34" charset="0"/>
                          <a:cs typeface="Myanmar Text" panose="020B0502040204020203" pitchFamily="34" charset="0"/>
                        </a:rPr>
                        <a:t>adult CTE concentrators placed in further education or employment within six months of completing their program.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90146" y="1386596"/>
            <a:ext cx="9022865" cy="338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hlinkClick r:id="rId3"/>
              </a:rPr>
              <a:t>www.careertech.org/recruitmentstrategies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49" name="Picture 1" descr="https://careertech.org/sites/default/files/realworldski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1" y="1724661"/>
            <a:ext cx="4535661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areertech.org/sites/default/files/twiceaslike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1724661"/>
            <a:ext cx="475488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Quality Program Design &amp; Approval </a:t>
            </a:r>
            <a:endParaRPr lang="en-US" sz="3600" i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5600" y="2112084"/>
            <a:ext cx="5425619" cy="45528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b="1" dirty="0"/>
              <a:t>Core Elements of a CTE </a:t>
            </a:r>
            <a:r>
              <a:rPr lang="en-US" b="1" dirty="0" smtClean="0"/>
              <a:t>Program Approval Policy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Rigorous </a:t>
            </a:r>
            <a:r>
              <a:rPr lang="en-US" dirty="0"/>
              <a:t>course standards and progressive, sequenced </a:t>
            </a:r>
            <a:r>
              <a:rPr lang="en-US" dirty="0" smtClean="0"/>
              <a:t>courses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Secondary </a:t>
            </a:r>
            <a:r>
              <a:rPr lang="en-US" dirty="0"/>
              <a:t>and postsecondary alignment and early postsecondary </a:t>
            </a:r>
            <a:r>
              <a:rPr lang="en-US" dirty="0" smtClean="0"/>
              <a:t>offerings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Industry involvement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Labor </a:t>
            </a:r>
            <a:r>
              <a:rPr lang="en-US" dirty="0"/>
              <a:t>market </a:t>
            </a:r>
            <a:r>
              <a:rPr lang="en-US" dirty="0" smtClean="0"/>
              <a:t>demand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High-quality instruction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Experiential </a:t>
            </a:r>
            <a:r>
              <a:rPr lang="en-US" dirty="0"/>
              <a:t>learning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139" y="1508420"/>
            <a:ext cx="3346941" cy="429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842456" y="58061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Myriad Pro" panose="020B0503030403020204" pitchFamily="34" charset="0"/>
                <a:cs typeface="Myanmar Text" panose="020B0502040204020203" pitchFamily="34" charset="0"/>
                <a:hlinkClick r:id="rId3"/>
              </a:rPr>
              <a:t>https://</a:t>
            </a:r>
            <a:r>
              <a:rPr lang="en-US" dirty="0" smtClean="0">
                <a:latin typeface="Myriad Pro" panose="020B0503030403020204" pitchFamily="34" charset="0"/>
                <a:cs typeface="Myanmar Text" panose="020B0502040204020203" pitchFamily="34" charset="0"/>
                <a:hlinkClick r:id="rId3"/>
              </a:rPr>
              <a:t>careertech.org/resource/program-approval-policy-benchmark-tool</a:t>
            </a:r>
            <a:r>
              <a:rPr lang="en-US" dirty="0" smtClean="0">
                <a:latin typeface="Myriad Pro" panose="020B0503030403020204" pitchFamily="34" charset="0"/>
                <a:cs typeface="Myanmar Text" panose="020B0502040204020203" pitchFamily="34" charset="0"/>
              </a:rPr>
              <a:t> </a:t>
            </a:r>
            <a:endParaRPr lang="en-US" dirty="0">
              <a:latin typeface="Myriad Pro" panose="020B050303040302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to 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928" y="1990165"/>
            <a:ext cx="8287966" cy="45468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Does the program of study:</a:t>
            </a:r>
          </a:p>
          <a:p>
            <a:pPr lvl="0"/>
            <a:r>
              <a:rPr lang="en-US" i="1" dirty="0" smtClean="0"/>
              <a:t>Begin </a:t>
            </a:r>
            <a:r>
              <a:rPr lang="en-US" i="1" dirty="0"/>
              <a:t>with introductory an course that teaches broad foundational knowledge and skills and </a:t>
            </a:r>
            <a:r>
              <a:rPr lang="en-US" i="1" dirty="0" smtClean="0"/>
              <a:t>progress </a:t>
            </a:r>
            <a:r>
              <a:rPr lang="en-US" i="1" dirty="0"/>
              <a:t>to more occupationally-specific </a:t>
            </a:r>
            <a:r>
              <a:rPr lang="en-US" i="1" dirty="0" smtClean="0"/>
              <a:t>courses?</a:t>
            </a:r>
            <a:endParaRPr lang="en-US" i="1" dirty="0"/>
          </a:p>
          <a:p>
            <a:r>
              <a:rPr lang="en-US" i="1" dirty="0"/>
              <a:t>Have meaningful and impactful partnerships with secondary/postsecondary institutions and industry partners?</a:t>
            </a:r>
          </a:p>
          <a:p>
            <a:r>
              <a:rPr lang="en-US" i="1" dirty="0" smtClean="0"/>
              <a:t>Include opportunities </a:t>
            </a:r>
            <a:r>
              <a:rPr lang="en-US" i="1" dirty="0"/>
              <a:t>to earn </a:t>
            </a:r>
            <a:r>
              <a:rPr lang="en-US" i="1" dirty="0" smtClean="0"/>
              <a:t>early postsecondary credits (which learners actually earn and transfer)?</a:t>
            </a:r>
          </a:p>
          <a:p>
            <a:r>
              <a:rPr lang="en-US" i="1" dirty="0" smtClean="0"/>
              <a:t>Provide meaningful work-based learning opportunities?</a:t>
            </a:r>
          </a:p>
          <a:p>
            <a:r>
              <a:rPr lang="en-US" i="1" dirty="0" smtClean="0"/>
              <a:t>Have labor market relevance?</a:t>
            </a:r>
            <a:endParaRPr lang="en-US" i="1" dirty="0"/>
          </a:p>
          <a:p>
            <a:r>
              <a:rPr lang="en-US" i="1" dirty="0"/>
              <a:t>Serve disadvantaged and/or nontraditional students being reached proportionate to the </a:t>
            </a:r>
            <a:r>
              <a:rPr lang="en-US" i="1" dirty="0" smtClean="0"/>
              <a:t>broader community’s population? </a:t>
            </a:r>
          </a:p>
          <a:p>
            <a:r>
              <a:rPr lang="en-US" i="1" dirty="0" smtClean="0"/>
              <a:t>Have a qualified instructor teaching learners?</a:t>
            </a:r>
            <a:endParaRPr lang="en-US" i="1" dirty="0"/>
          </a:p>
          <a:p>
            <a:r>
              <a:rPr lang="en-US" i="1" dirty="0" smtClean="0"/>
              <a:t>Culminate or prepare students for a credential of value?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25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90879" y="1177925"/>
            <a:ext cx="5847715" cy="4248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latin typeface="Myriad Pro" panose="020B0503030403020204" pitchFamily="34" charset="0"/>
              </a:rPr>
              <a:t>Every Student Succeeds Act</a:t>
            </a:r>
          </a:p>
          <a:p>
            <a:pPr>
              <a:lnSpc>
                <a:spcPct val="100000"/>
              </a:lnSpc>
            </a:pPr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451" y="0"/>
            <a:ext cx="5330757" cy="6885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7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I: Accountability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5447489" y="2590801"/>
            <a:ext cx="3696511" cy="3586162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35 states</a:t>
            </a:r>
            <a:r>
              <a:rPr lang="en-US" sz="2400" dirty="0" smtClean="0"/>
              <a:t> measuring </a:t>
            </a:r>
            <a:r>
              <a:rPr lang="en-US" sz="2400" dirty="0"/>
              <a:t>career readiness in their ESSA accountability </a:t>
            </a:r>
            <a:r>
              <a:rPr lang="en-US" sz="2400" dirty="0" smtClean="0"/>
              <a:t>systems</a:t>
            </a:r>
          </a:p>
          <a:p>
            <a:r>
              <a:rPr lang="en-US" sz="2400" dirty="0" smtClean="0"/>
              <a:t>Marks a 75% increase from before ESSA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6"/>
          <a:stretch/>
        </p:blipFill>
        <p:spPr>
          <a:xfrm>
            <a:off x="0" y="2343860"/>
            <a:ext cx="5447489" cy="363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3093</TotalTime>
  <Words>638</Words>
  <Application>Microsoft Office PowerPoint</Application>
  <PresentationFormat>On-screen Show (4:3)</PresentationFormat>
  <Paragraphs>101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Corbel</vt:lpstr>
      <vt:lpstr>Geneva</vt:lpstr>
      <vt:lpstr>Myanmar Text</vt:lpstr>
      <vt:lpstr>Myriad Pro</vt:lpstr>
      <vt:lpstr>Symbol</vt:lpstr>
      <vt:lpstr>Times New Roman</vt:lpstr>
      <vt:lpstr>Wingdings</vt:lpstr>
      <vt:lpstr>Office Theme</vt:lpstr>
      <vt:lpstr>Parallax</vt:lpstr>
      <vt:lpstr>Custom Design</vt:lpstr>
      <vt:lpstr>1_Custom Design</vt:lpstr>
      <vt:lpstr>Career Technical Education &amp; Every Student Succeeds Act</vt:lpstr>
      <vt:lpstr>CTE’s Broad Scope</vt:lpstr>
      <vt:lpstr>PowerPoint Presentation</vt:lpstr>
      <vt:lpstr>CTE Delivers</vt:lpstr>
      <vt:lpstr>Quality Program Design &amp; Approval </vt:lpstr>
      <vt:lpstr>Key Questions to Ask</vt:lpstr>
      <vt:lpstr>PowerPoint Presentation</vt:lpstr>
      <vt:lpstr>PowerPoint Presentation</vt:lpstr>
      <vt:lpstr>Title I: Accountability</vt:lpstr>
      <vt:lpstr>Title I: School Improvement</vt:lpstr>
      <vt:lpstr>Title II, Part A: Supporting Effective Instruction</vt:lpstr>
      <vt:lpstr>Title IV, Part A: SSAE Grants</vt:lpstr>
      <vt:lpstr>Title IV, Part B: 21st Century Community Learning Centers</vt:lpstr>
      <vt:lpstr>Where to Lean in</vt:lpstr>
      <vt:lpstr>CTE &amp; Equity</vt:lpstr>
      <vt:lpstr>CTE vs All Students</vt:lpstr>
      <vt:lpstr>Equity Challenges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</dc:creator>
  <cp:lastModifiedBy>Kate Kreamer</cp:lastModifiedBy>
  <cp:revision>145</cp:revision>
  <dcterms:created xsi:type="dcterms:W3CDTF">2016-01-13T20:51:07Z</dcterms:created>
  <dcterms:modified xsi:type="dcterms:W3CDTF">2018-01-11T23:19:42Z</dcterms:modified>
</cp:coreProperties>
</file>