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5"/>
  </p:sldMasterIdLst>
  <p:notesMasterIdLst>
    <p:notesMasterId r:id="rId43"/>
  </p:notesMasterIdLst>
  <p:sldIdLst>
    <p:sldId id="288" r:id="rId6"/>
    <p:sldId id="258" r:id="rId7"/>
    <p:sldId id="306" r:id="rId8"/>
    <p:sldId id="289" r:id="rId9"/>
    <p:sldId id="291" r:id="rId10"/>
    <p:sldId id="651" r:id="rId11"/>
    <p:sldId id="652" r:id="rId12"/>
    <p:sldId id="653" r:id="rId13"/>
    <p:sldId id="304" r:id="rId14"/>
    <p:sldId id="663" r:id="rId15"/>
    <p:sldId id="683" r:id="rId16"/>
    <p:sldId id="283" r:id="rId17"/>
    <p:sldId id="684" r:id="rId18"/>
    <p:sldId id="685" r:id="rId19"/>
    <p:sldId id="686" r:id="rId20"/>
    <p:sldId id="678" r:id="rId21"/>
    <p:sldId id="679" r:id="rId22"/>
    <p:sldId id="665" r:id="rId23"/>
    <p:sldId id="667" r:id="rId24"/>
    <p:sldId id="309" r:id="rId25"/>
    <p:sldId id="644" r:id="rId26"/>
    <p:sldId id="666" r:id="rId27"/>
    <p:sldId id="680" r:id="rId28"/>
    <p:sldId id="681" r:id="rId29"/>
    <p:sldId id="682" r:id="rId30"/>
    <p:sldId id="668" r:id="rId31"/>
    <p:sldId id="671" r:id="rId32"/>
    <p:sldId id="301" r:id="rId33"/>
    <p:sldId id="672" r:id="rId34"/>
    <p:sldId id="674" r:id="rId35"/>
    <p:sldId id="673" r:id="rId36"/>
    <p:sldId id="659" r:id="rId37"/>
    <p:sldId id="675" r:id="rId38"/>
    <p:sldId id="661" r:id="rId39"/>
    <p:sldId id="676" r:id="rId40"/>
    <p:sldId id="290" r:id="rId41"/>
    <p:sldId id="64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Hyslop" initials="AH" lastIdx="3" clrIdx="0">
    <p:extLst>
      <p:ext uri="{19B8F6BF-5375-455C-9EA6-DF929625EA0E}">
        <p15:presenceInfo xmlns:p15="http://schemas.microsoft.com/office/powerpoint/2012/main" userId="S::ahyslop@all4ed.org::1d166bcd-ad27-44d1-a9ab-7209469eb3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5AA92"/>
    <a:srgbClr val="FFB103"/>
    <a:srgbClr val="455C79"/>
    <a:srgbClr val="63B306"/>
    <a:srgbClr val="E03935"/>
    <a:srgbClr val="03892B"/>
    <a:srgbClr val="F87912"/>
    <a:srgbClr val="DD6B0E"/>
    <a:srgbClr val="7640A0"/>
    <a:srgbClr val="0747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2" autoAdjust="0"/>
    <p:restoredTop sz="93732" autoAdjust="0"/>
  </p:normalViewPr>
  <p:slideViewPr>
    <p:cSldViewPr snapToGrid="0" snapToObjects="1">
      <p:cViewPr varScale="1">
        <p:scale>
          <a:sx n="72" d="100"/>
          <a:sy n="72" d="100"/>
        </p:scale>
        <p:origin x="36" y="56"/>
      </p:cViewPr>
      <p:guideLst/>
    </p:cSldViewPr>
  </p:slideViewPr>
  <p:outlineViewPr>
    <p:cViewPr>
      <p:scale>
        <a:sx n="33" d="100"/>
        <a:sy n="33" d="100"/>
      </p:scale>
      <p:origin x="0" y="-1812"/>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0" d="100"/>
          <a:sy n="50" d="100"/>
        </p:scale>
        <p:origin x="271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lip Lovell" userId="f59c9643-d365-457a-84ff-aa21c8b4cb92" providerId="ADAL" clId="{3C92E340-6577-4856-855B-3EBB3A68729B}"/>
    <pc:docChg chg="addSld modSld">
      <pc:chgData name="Phillip Lovell" userId="f59c9643-d365-457a-84ff-aa21c8b4cb92" providerId="ADAL" clId="{3C92E340-6577-4856-855B-3EBB3A68729B}" dt="2018-11-05T22:09:41.961" v="0"/>
      <pc:docMkLst>
        <pc:docMk/>
      </pc:docMkLst>
      <pc:sldChg chg="add">
        <pc:chgData name="Phillip Lovell" userId="f59c9643-d365-457a-84ff-aa21c8b4cb92" providerId="ADAL" clId="{3C92E340-6577-4856-855B-3EBB3A68729B}" dt="2018-11-05T22:09:41.961" v="0"/>
        <pc:sldMkLst>
          <pc:docMk/>
          <pc:sldMk cId="3560629893" sldId="258"/>
        </pc:sldMkLst>
      </pc:sldChg>
    </pc:docChg>
  </pc:docChgLst>
  <pc:docChgLst>
    <pc:chgData name="Phillip Lovell" userId="f59c9643-d365-457a-84ff-aa21c8b4cb92" providerId="ADAL" clId="{926D678D-E967-49C1-9D93-11CB13782E48}"/>
    <pc:docChg chg="custSel addSld delSld modSld sldOrd">
      <pc:chgData name="Phillip Lovell" userId="f59c9643-d365-457a-84ff-aa21c8b4cb92" providerId="ADAL" clId="{926D678D-E967-49C1-9D93-11CB13782E48}" dt="2018-10-29T11:47:15.002" v="242" actId="2696"/>
      <pc:docMkLst>
        <pc:docMk/>
      </pc:docMkLst>
      <pc:sldChg chg="add">
        <pc:chgData name="Phillip Lovell" userId="f59c9643-d365-457a-84ff-aa21c8b4cb92" providerId="ADAL" clId="{926D678D-E967-49C1-9D93-11CB13782E48}" dt="2018-10-29T11:30:59.272" v="240" actId="2696"/>
        <pc:sldMkLst>
          <pc:docMk/>
          <pc:sldMk cId="4065874132" sldId="289"/>
        </pc:sldMkLst>
      </pc:sldChg>
      <pc:sldChg chg="add">
        <pc:chgData name="Phillip Lovell" userId="f59c9643-d365-457a-84ff-aa21c8b4cb92" providerId="ADAL" clId="{926D678D-E967-49C1-9D93-11CB13782E48}" dt="2018-10-26T20:27:38.354" v="5" actId="2696"/>
        <pc:sldMkLst>
          <pc:docMk/>
          <pc:sldMk cId="1515923386" sldId="290"/>
        </pc:sldMkLst>
      </pc:sldChg>
      <pc:sldChg chg="modSp">
        <pc:chgData name="Phillip Lovell" userId="f59c9643-d365-457a-84ff-aa21c8b4cb92" providerId="ADAL" clId="{926D678D-E967-49C1-9D93-11CB13782E48}" dt="2018-10-29T11:27:00.282" v="231" actId="20577"/>
        <pc:sldMkLst>
          <pc:docMk/>
          <pc:sldMk cId="1921368404" sldId="291"/>
        </pc:sldMkLst>
        <pc:spChg chg="mod">
          <ac:chgData name="Phillip Lovell" userId="f59c9643-d365-457a-84ff-aa21c8b4cb92" providerId="ADAL" clId="{926D678D-E967-49C1-9D93-11CB13782E48}" dt="2018-10-29T11:27:00.282" v="231" actId="20577"/>
          <ac:spMkLst>
            <pc:docMk/>
            <pc:sldMk cId="1921368404" sldId="291"/>
            <ac:spMk id="2" creationId="{37E9945D-3C6E-4631-8372-0B6822B82B8B}"/>
          </ac:spMkLst>
        </pc:spChg>
      </pc:sldChg>
      <pc:sldChg chg="add">
        <pc:chgData name="Phillip Lovell" userId="f59c9643-d365-457a-84ff-aa21c8b4cb92" providerId="ADAL" clId="{926D678D-E967-49C1-9D93-11CB13782E48}" dt="2018-10-29T11:31:32.161" v="241" actId="2696"/>
        <pc:sldMkLst>
          <pc:docMk/>
          <pc:sldMk cId="4030544476" sldId="306"/>
        </pc:sldMkLst>
      </pc:sldChg>
      <pc:sldChg chg="delSp modSp add delAnim">
        <pc:chgData name="Phillip Lovell" userId="f59c9643-d365-457a-84ff-aa21c8b4cb92" providerId="ADAL" clId="{926D678D-E967-49C1-9D93-11CB13782E48}" dt="2018-10-26T20:27:58.234" v="10" actId="1076"/>
        <pc:sldMkLst>
          <pc:docMk/>
          <pc:sldMk cId="1455466739" sldId="642"/>
        </pc:sldMkLst>
        <pc:spChg chg="del">
          <ac:chgData name="Phillip Lovell" userId="f59c9643-d365-457a-84ff-aa21c8b4cb92" providerId="ADAL" clId="{926D678D-E967-49C1-9D93-11CB13782E48}" dt="2018-10-26T20:27:42.685" v="6" actId="478"/>
          <ac:spMkLst>
            <pc:docMk/>
            <pc:sldMk cId="1455466739" sldId="642"/>
            <ac:spMk id="8" creationId="{1C1F6955-4F99-4532-B0CE-C56DFC917CAB}"/>
          </ac:spMkLst>
        </pc:spChg>
        <pc:spChg chg="del mod">
          <ac:chgData name="Phillip Lovell" userId="f59c9643-d365-457a-84ff-aa21c8b4cb92" providerId="ADAL" clId="{926D678D-E967-49C1-9D93-11CB13782E48}" dt="2018-10-26T20:27:51.768" v="9" actId="478"/>
          <ac:spMkLst>
            <pc:docMk/>
            <pc:sldMk cId="1455466739" sldId="642"/>
            <ac:spMk id="9" creationId="{5D58E559-8175-4EFC-80E1-5B8ACF72EB50}"/>
          </ac:spMkLst>
        </pc:spChg>
        <pc:spChg chg="mod">
          <ac:chgData name="Phillip Lovell" userId="f59c9643-d365-457a-84ff-aa21c8b4cb92" providerId="ADAL" clId="{926D678D-E967-49C1-9D93-11CB13782E48}" dt="2018-10-26T20:27:58.234" v="10" actId="1076"/>
          <ac:spMkLst>
            <pc:docMk/>
            <pc:sldMk cId="1455466739" sldId="642"/>
            <ac:spMk id="11" creationId="{00000000-0000-0000-0000-000000000000}"/>
          </ac:spMkLst>
        </pc:spChg>
      </pc:sldChg>
      <pc:sldChg chg="modSp">
        <pc:chgData name="Phillip Lovell" userId="f59c9643-d365-457a-84ff-aa21c8b4cb92" providerId="ADAL" clId="{926D678D-E967-49C1-9D93-11CB13782E48}" dt="2018-10-29T11:27:14.353" v="232" actId="2696"/>
        <pc:sldMkLst>
          <pc:docMk/>
          <pc:sldMk cId="1269561657" sldId="651"/>
        </pc:sldMkLst>
        <pc:spChg chg="mod">
          <ac:chgData name="Phillip Lovell" userId="f59c9643-d365-457a-84ff-aa21c8b4cb92" providerId="ADAL" clId="{926D678D-E967-49C1-9D93-11CB13782E48}" dt="2018-10-29T11:27:14.353" v="232" actId="2696"/>
          <ac:spMkLst>
            <pc:docMk/>
            <pc:sldMk cId="1269561657" sldId="651"/>
            <ac:spMk id="2" creationId="{37E9945D-3C6E-4631-8372-0B6822B82B8B}"/>
          </ac:spMkLst>
        </pc:spChg>
      </pc:sldChg>
      <pc:sldChg chg="addSp delSp modSp add">
        <pc:chgData name="Phillip Lovell" userId="f59c9643-d365-457a-84ff-aa21c8b4cb92" providerId="ADAL" clId="{926D678D-E967-49C1-9D93-11CB13782E48}" dt="2018-10-29T11:30:08.721" v="239" actId="2696"/>
        <pc:sldMkLst>
          <pc:docMk/>
          <pc:sldMk cId="1503418979" sldId="652"/>
        </pc:sldMkLst>
        <pc:spChg chg="mod">
          <ac:chgData name="Phillip Lovell" userId="f59c9643-d365-457a-84ff-aa21c8b4cb92" providerId="ADAL" clId="{926D678D-E967-49C1-9D93-11CB13782E48}" dt="2018-10-29T11:30:08.721" v="239" actId="2696"/>
          <ac:spMkLst>
            <pc:docMk/>
            <pc:sldMk cId="1503418979" sldId="652"/>
            <ac:spMk id="2" creationId="{37E9945D-3C6E-4631-8372-0B6822B82B8B}"/>
          </ac:spMkLst>
        </pc:spChg>
        <pc:picChg chg="del">
          <ac:chgData name="Phillip Lovell" userId="f59c9643-d365-457a-84ff-aa21c8b4cb92" providerId="ADAL" clId="{926D678D-E967-49C1-9D93-11CB13782E48}" dt="2018-10-29T11:29:40.026" v="235" actId="478"/>
          <ac:picMkLst>
            <pc:docMk/>
            <pc:sldMk cId="1503418979" sldId="652"/>
            <ac:picMk id="5" creationId="{00000000-0000-0000-0000-000000000000}"/>
          </ac:picMkLst>
        </pc:picChg>
        <pc:picChg chg="add mod">
          <ac:chgData name="Phillip Lovell" userId="f59c9643-d365-457a-84ff-aa21c8b4cb92" providerId="ADAL" clId="{926D678D-E967-49C1-9D93-11CB13782E48}" dt="2018-10-29T11:29:45.252" v="237" actId="1076"/>
          <ac:picMkLst>
            <pc:docMk/>
            <pc:sldMk cId="1503418979" sldId="652"/>
            <ac:picMk id="7" creationId="{E65ECE80-D4E1-4A15-8422-946A11A22E1F}"/>
          </ac:picMkLst>
        </pc:picChg>
      </pc:sldChg>
      <pc:sldChg chg="modSp">
        <pc:chgData name="Phillip Lovell" userId="f59c9643-d365-457a-84ff-aa21c8b4cb92" providerId="ADAL" clId="{926D678D-E967-49C1-9D93-11CB13782E48}" dt="2018-10-29T11:27:23.033" v="233" actId="2696"/>
        <pc:sldMkLst>
          <pc:docMk/>
          <pc:sldMk cId="3183418843" sldId="653"/>
        </pc:sldMkLst>
        <pc:spChg chg="mod">
          <ac:chgData name="Phillip Lovell" userId="f59c9643-d365-457a-84ff-aa21c8b4cb92" providerId="ADAL" clId="{926D678D-E967-49C1-9D93-11CB13782E48}" dt="2018-10-29T11:27:23.033" v="233" actId="2696"/>
          <ac:spMkLst>
            <pc:docMk/>
            <pc:sldMk cId="3183418843" sldId="653"/>
            <ac:spMk id="2" creationId="{37E9945D-3C6E-4631-8372-0B6822B82B8B}"/>
          </ac:spMkLst>
        </pc:spChg>
      </pc:sldChg>
      <pc:sldChg chg="modSp ord">
        <pc:chgData name="Phillip Lovell" userId="f59c9643-d365-457a-84ff-aa21c8b4cb92" providerId="ADAL" clId="{926D678D-E967-49C1-9D93-11CB13782E48}" dt="2018-10-26T20:15:51.431" v="4" actId="2696"/>
        <pc:sldMkLst>
          <pc:docMk/>
          <pc:sldMk cId="2487685183" sldId="667"/>
        </pc:sldMkLst>
        <pc:spChg chg="mod">
          <ac:chgData name="Phillip Lovell" userId="f59c9643-d365-457a-84ff-aa21c8b4cb92" providerId="ADAL" clId="{926D678D-E967-49C1-9D93-11CB13782E48}" dt="2018-10-26T20:15:36.583" v="3" actId="5793"/>
          <ac:spMkLst>
            <pc:docMk/>
            <pc:sldMk cId="2487685183" sldId="667"/>
            <ac:spMk id="4" creationId="{58D0BE39-ADF2-AD4F-AA1A-70282B5E5196}"/>
          </ac:spMkLst>
        </pc:spChg>
      </pc:sldChg>
      <pc:sldChg chg="addSp delSp add delAnim">
        <pc:chgData name="Phillip Lovell" userId="f59c9643-d365-457a-84ff-aa21c8b4cb92" providerId="ADAL" clId="{926D678D-E967-49C1-9D93-11CB13782E48}" dt="2018-10-26T20:38:55.386" v="15" actId="2696"/>
        <pc:sldMkLst>
          <pc:docMk/>
          <pc:sldMk cId="2705638327" sldId="684"/>
        </pc:sldMkLst>
        <pc:spChg chg="del">
          <ac:chgData name="Phillip Lovell" userId="f59c9643-d365-457a-84ff-aa21c8b4cb92" providerId="ADAL" clId="{926D678D-E967-49C1-9D93-11CB13782E48}" dt="2018-10-26T20:37:06.866" v="13" actId="478"/>
          <ac:spMkLst>
            <pc:docMk/>
            <pc:sldMk cId="2705638327" sldId="684"/>
            <ac:spMk id="4" creationId="{2705FF89-E18B-4C43-A1CA-B482D097ADD0}"/>
          </ac:spMkLst>
        </pc:spChg>
        <pc:spChg chg="del">
          <ac:chgData name="Phillip Lovell" userId="f59c9643-d365-457a-84ff-aa21c8b4cb92" providerId="ADAL" clId="{926D678D-E967-49C1-9D93-11CB13782E48}" dt="2018-10-26T20:36:59.698" v="12" actId="478"/>
          <ac:spMkLst>
            <pc:docMk/>
            <pc:sldMk cId="2705638327" sldId="684"/>
            <ac:spMk id="5" creationId="{00000000-0000-0000-0000-000000000000}"/>
          </ac:spMkLst>
        </pc:spChg>
        <pc:spChg chg="del">
          <ac:chgData name="Phillip Lovell" userId="f59c9643-d365-457a-84ff-aa21c8b4cb92" providerId="ADAL" clId="{926D678D-E967-49C1-9D93-11CB13782E48}" dt="2018-10-26T20:37:12.689" v="14" actId="478"/>
          <ac:spMkLst>
            <pc:docMk/>
            <pc:sldMk cId="2705638327" sldId="684"/>
            <ac:spMk id="6" creationId="{3C6DEFE2-7F8A-4F74-9D67-B9BD30BE3F66}"/>
          </ac:spMkLst>
        </pc:spChg>
        <pc:picChg chg="add">
          <ac:chgData name="Phillip Lovell" userId="f59c9643-d365-457a-84ff-aa21c8b4cb92" providerId="ADAL" clId="{926D678D-E967-49C1-9D93-11CB13782E48}" dt="2018-10-26T20:38:55.386" v="15" actId="2696"/>
          <ac:picMkLst>
            <pc:docMk/>
            <pc:sldMk cId="2705638327" sldId="684"/>
            <ac:picMk id="2" creationId="{6D9B8CBA-C6C3-403B-BE42-B9D8BF489BE6}"/>
          </ac:picMkLst>
        </pc:picChg>
      </pc:sldChg>
      <pc:sldChg chg="addSp delSp add">
        <pc:chgData name="Phillip Lovell" userId="f59c9643-d365-457a-84ff-aa21c8b4cb92" providerId="ADAL" clId="{926D678D-E967-49C1-9D93-11CB13782E48}" dt="2018-10-26T20:40:33.413" v="18" actId="2696"/>
        <pc:sldMkLst>
          <pc:docMk/>
          <pc:sldMk cId="3078759544" sldId="685"/>
        </pc:sldMkLst>
        <pc:picChg chg="del">
          <ac:chgData name="Phillip Lovell" userId="f59c9643-d365-457a-84ff-aa21c8b4cb92" providerId="ADAL" clId="{926D678D-E967-49C1-9D93-11CB13782E48}" dt="2018-10-26T20:39:12.477" v="17" actId="478"/>
          <ac:picMkLst>
            <pc:docMk/>
            <pc:sldMk cId="3078759544" sldId="685"/>
            <ac:picMk id="2" creationId="{6D9B8CBA-C6C3-403B-BE42-B9D8BF489BE6}"/>
          </ac:picMkLst>
        </pc:picChg>
        <pc:picChg chg="add">
          <ac:chgData name="Phillip Lovell" userId="f59c9643-d365-457a-84ff-aa21c8b4cb92" providerId="ADAL" clId="{926D678D-E967-49C1-9D93-11CB13782E48}" dt="2018-10-26T20:40:33.413" v="18" actId="2696"/>
          <ac:picMkLst>
            <pc:docMk/>
            <pc:sldMk cId="3078759544" sldId="685"/>
            <ac:picMk id="3" creationId="{48C6EA24-0226-425B-BE55-73CE0FF314E2}"/>
          </ac:picMkLst>
        </pc:picChg>
      </pc:sldChg>
      <pc:sldChg chg="addSp delSp modSp add delAnim modAnim">
        <pc:chgData name="Phillip Lovell" userId="f59c9643-d365-457a-84ff-aa21c8b4cb92" providerId="ADAL" clId="{926D678D-E967-49C1-9D93-11CB13782E48}" dt="2018-10-26T20:54:52.724" v="210" actId="478"/>
        <pc:sldMkLst>
          <pc:docMk/>
          <pc:sldMk cId="3727811185" sldId="686"/>
        </pc:sldMkLst>
        <pc:spChg chg="add del mod">
          <ac:chgData name="Phillip Lovell" userId="f59c9643-d365-457a-84ff-aa21c8b4cb92" providerId="ADAL" clId="{926D678D-E967-49C1-9D93-11CB13782E48}" dt="2018-10-26T20:42:05.117" v="172" actId="478"/>
          <ac:spMkLst>
            <pc:docMk/>
            <pc:sldMk cId="3727811185" sldId="686"/>
            <ac:spMk id="2" creationId="{95530820-A326-4D2F-AA60-2C9A887BF028}"/>
          </ac:spMkLst>
        </pc:spChg>
        <pc:spChg chg="add mod">
          <ac:chgData name="Phillip Lovell" userId="f59c9643-d365-457a-84ff-aa21c8b4cb92" providerId="ADAL" clId="{926D678D-E967-49C1-9D93-11CB13782E48}" dt="2018-10-26T20:47:33.780" v="181" actId="1076"/>
          <ac:spMkLst>
            <pc:docMk/>
            <pc:sldMk cId="3727811185" sldId="686"/>
            <ac:spMk id="4" creationId="{90E5B451-F304-44F8-958C-79721DF2F0EF}"/>
          </ac:spMkLst>
        </pc:spChg>
        <pc:spChg chg="add del mod">
          <ac:chgData name="Phillip Lovell" userId="f59c9643-d365-457a-84ff-aa21c8b4cb92" providerId="ADAL" clId="{926D678D-E967-49C1-9D93-11CB13782E48}" dt="2018-10-26T20:49:49.829" v="194" actId="11529"/>
          <ac:spMkLst>
            <pc:docMk/>
            <pc:sldMk cId="3727811185" sldId="686"/>
            <ac:spMk id="7" creationId="{061CF300-130C-4E6E-BA3F-2208B7070A15}"/>
          </ac:spMkLst>
        </pc:spChg>
        <pc:spChg chg="add mod">
          <ac:chgData name="Phillip Lovell" userId="f59c9643-d365-457a-84ff-aa21c8b4cb92" providerId="ADAL" clId="{926D678D-E967-49C1-9D93-11CB13782E48}" dt="2018-10-26T20:50:47.021" v="200" actId="14100"/>
          <ac:spMkLst>
            <pc:docMk/>
            <pc:sldMk cId="3727811185" sldId="686"/>
            <ac:spMk id="8" creationId="{9C8F5963-3916-4240-85EC-4E3DD6AF51E1}"/>
          </ac:spMkLst>
        </pc:spChg>
        <pc:spChg chg="add del mod">
          <ac:chgData name="Phillip Lovell" userId="f59c9643-d365-457a-84ff-aa21c8b4cb92" providerId="ADAL" clId="{926D678D-E967-49C1-9D93-11CB13782E48}" dt="2018-10-26T20:54:52.724" v="210" actId="478"/>
          <ac:spMkLst>
            <pc:docMk/>
            <pc:sldMk cId="3727811185" sldId="686"/>
            <ac:spMk id="9" creationId="{2AFD8B40-ADE8-4178-938E-2E84BE1A922C}"/>
          </ac:spMkLst>
        </pc:spChg>
        <pc:picChg chg="del">
          <ac:chgData name="Phillip Lovell" userId="f59c9643-d365-457a-84ff-aa21c8b4cb92" providerId="ADAL" clId="{926D678D-E967-49C1-9D93-11CB13782E48}" dt="2018-10-26T20:40:51.345" v="20" actId="478"/>
          <ac:picMkLst>
            <pc:docMk/>
            <pc:sldMk cId="3727811185" sldId="686"/>
            <ac:picMk id="3" creationId="{48C6EA24-0226-425B-BE55-73CE0FF314E2}"/>
          </ac:picMkLst>
        </pc:picChg>
        <pc:picChg chg="add mod">
          <ac:chgData name="Phillip Lovell" userId="f59c9643-d365-457a-84ff-aa21c8b4cb92" providerId="ADAL" clId="{926D678D-E967-49C1-9D93-11CB13782E48}" dt="2018-10-26T20:49:14.808" v="192" actId="1076"/>
          <ac:picMkLst>
            <pc:docMk/>
            <pc:sldMk cId="3727811185" sldId="686"/>
            <ac:picMk id="5" creationId="{6BF1A932-079A-4D10-ADE6-1ADCC49E05BE}"/>
          </ac:picMkLst>
        </pc:picChg>
        <pc:picChg chg="add mod">
          <ac:chgData name="Phillip Lovell" userId="f59c9643-d365-457a-84ff-aa21c8b4cb92" providerId="ADAL" clId="{926D678D-E967-49C1-9D93-11CB13782E48}" dt="2018-10-26T20:49:11.634" v="191" actId="14100"/>
          <ac:picMkLst>
            <pc:docMk/>
            <pc:sldMk cId="3727811185" sldId="686"/>
            <ac:picMk id="6" creationId="{ABD980E4-6BB8-4961-8153-ACA754A07D6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61A66D-FF40-4082-8E92-636F26314DE1}" type="datetimeFigureOut">
              <a:rPr lang="en-US" smtClean="0"/>
              <a:t>11/5/2018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3249CB-1FF2-4ECF-B480-D49EFD92BAC1}" type="slidenum">
              <a:rPr lang="en-US" smtClean="0"/>
              <a:t>‹#›</a:t>
            </a:fld>
            <a:endParaRPr lang="en-US"/>
          </a:p>
        </p:txBody>
      </p:sp>
    </p:spTree>
    <p:extLst>
      <p:ext uri="{BB962C8B-B14F-4D97-AF65-F5344CB8AC3E}">
        <p14:creationId xmlns:p14="http://schemas.microsoft.com/office/powerpoint/2010/main" val="864638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a:p>
        </p:txBody>
      </p:sp>
      <p:sp>
        <p:nvSpPr>
          <p:cNvPr id="4" name="Slide Number Placeholder 3"/>
          <p:cNvSpPr>
            <a:spLocks noGrp="1"/>
          </p:cNvSpPr>
          <p:nvPr>
            <p:ph type="sldNum" sz="quarter" idx="10"/>
          </p:nvPr>
        </p:nvSpPr>
        <p:spPr/>
        <p:txBody>
          <a:bodyPr/>
          <a:lstStyle/>
          <a:p>
            <a:fld id="{549BCD59-2956-0040-A30E-3599D19C9A43}" type="slidenum">
              <a:rPr lang="en-US" smtClean="0"/>
              <a:t>1</a:t>
            </a:fld>
            <a:endParaRPr lang="en-US"/>
          </a:p>
        </p:txBody>
      </p:sp>
    </p:spTree>
    <p:extLst>
      <p:ext uri="{BB962C8B-B14F-4D97-AF65-F5344CB8AC3E}">
        <p14:creationId xmlns:p14="http://schemas.microsoft.com/office/powerpoint/2010/main" val="137452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13</a:t>
            </a:fld>
            <a:endParaRPr lang="en-US"/>
          </a:p>
        </p:txBody>
      </p:sp>
    </p:spTree>
    <p:extLst>
      <p:ext uri="{BB962C8B-B14F-4D97-AF65-F5344CB8AC3E}">
        <p14:creationId xmlns:p14="http://schemas.microsoft.com/office/powerpoint/2010/main" val="884541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14</a:t>
            </a:fld>
            <a:endParaRPr lang="en-US"/>
          </a:p>
        </p:txBody>
      </p:sp>
    </p:spTree>
    <p:extLst>
      <p:ext uri="{BB962C8B-B14F-4D97-AF65-F5344CB8AC3E}">
        <p14:creationId xmlns:p14="http://schemas.microsoft.com/office/powerpoint/2010/main" val="3025812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15</a:t>
            </a:fld>
            <a:endParaRPr lang="en-US"/>
          </a:p>
        </p:txBody>
      </p:sp>
    </p:spTree>
    <p:extLst>
      <p:ext uri="{BB962C8B-B14F-4D97-AF65-F5344CB8AC3E}">
        <p14:creationId xmlns:p14="http://schemas.microsoft.com/office/powerpoint/2010/main" val="45981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F029F27-BF5D-4B80-8B5D-C7D4DE6160BF}" type="slidenum">
              <a:rPr lang="en-US" smtClean="0"/>
              <a:t>16</a:t>
            </a:fld>
            <a:endParaRPr lang="en-US"/>
          </a:p>
        </p:txBody>
      </p:sp>
    </p:spTree>
    <p:extLst>
      <p:ext uri="{BB962C8B-B14F-4D97-AF65-F5344CB8AC3E}">
        <p14:creationId xmlns:p14="http://schemas.microsoft.com/office/powerpoint/2010/main" val="322142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7F029F27-BF5D-4B80-8B5D-C7D4DE6160BF}" type="slidenum">
              <a:rPr lang="en-US" smtClean="0"/>
              <a:t>17</a:t>
            </a:fld>
            <a:endParaRPr lang="en-US"/>
          </a:p>
        </p:txBody>
      </p:sp>
    </p:spTree>
    <p:extLst>
      <p:ext uri="{BB962C8B-B14F-4D97-AF65-F5344CB8AC3E}">
        <p14:creationId xmlns:p14="http://schemas.microsoft.com/office/powerpoint/2010/main" val="3244491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18</a:t>
            </a:fld>
            <a:endParaRPr lang="en-US"/>
          </a:p>
        </p:txBody>
      </p:sp>
    </p:spTree>
    <p:extLst>
      <p:ext uri="{BB962C8B-B14F-4D97-AF65-F5344CB8AC3E}">
        <p14:creationId xmlns:p14="http://schemas.microsoft.com/office/powerpoint/2010/main" val="980759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19</a:t>
            </a:fld>
            <a:endParaRPr lang="en-US"/>
          </a:p>
        </p:txBody>
      </p:sp>
    </p:spTree>
    <p:extLst>
      <p:ext uri="{BB962C8B-B14F-4D97-AF65-F5344CB8AC3E}">
        <p14:creationId xmlns:p14="http://schemas.microsoft.com/office/powerpoint/2010/main" val="263271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MD: None of the indicators that make up its school star ratings include subgroup performance</a:t>
            </a:r>
          </a:p>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21</a:t>
            </a:fld>
            <a:endParaRPr lang="en-US"/>
          </a:p>
        </p:txBody>
      </p:sp>
    </p:spTree>
    <p:extLst>
      <p:ext uri="{BB962C8B-B14F-4D97-AF65-F5344CB8AC3E}">
        <p14:creationId xmlns:p14="http://schemas.microsoft.com/office/powerpoint/2010/main" val="322491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22</a:t>
            </a:fld>
            <a:endParaRPr lang="en-US"/>
          </a:p>
        </p:txBody>
      </p:sp>
    </p:spTree>
    <p:extLst>
      <p:ext uri="{BB962C8B-B14F-4D97-AF65-F5344CB8AC3E}">
        <p14:creationId xmlns:p14="http://schemas.microsoft.com/office/powerpoint/2010/main" val="40771279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Schools receive lower rating if they have a struggling</a:t>
            </a:r>
          </a:p>
          <a:p>
            <a:r>
              <a:rPr lang="en-GB" dirty="0"/>
              <a:t>subgroup or subgroup performance is an independent and</a:t>
            </a:r>
          </a:p>
          <a:p>
            <a:r>
              <a:rPr lang="en-GB" dirty="0"/>
              <a:t>substantial portion of rating index</a:t>
            </a:r>
          </a:p>
          <a:p>
            <a:r>
              <a:rPr lang="en-GB" dirty="0"/>
              <a:t>Yellow: Subgroups have lesser but still meaningful effect on a</a:t>
            </a:r>
          </a:p>
          <a:p>
            <a:r>
              <a:rPr lang="en-US" dirty="0"/>
              <a:t>school’s rating</a:t>
            </a:r>
          </a:p>
          <a:p>
            <a:r>
              <a:rPr lang="en-GB" dirty="0"/>
              <a:t>Red: Subgroups have little to no effect on a school’s rating</a:t>
            </a:r>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23</a:t>
            </a:fld>
            <a:endParaRPr lang="en-US"/>
          </a:p>
        </p:txBody>
      </p:sp>
    </p:spTree>
    <p:extLst>
      <p:ext uri="{BB962C8B-B14F-4D97-AF65-F5344CB8AC3E}">
        <p14:creationId xmlns:p14="http://schemas.microsoft.com/office/powerpoint/2010/main" val="1989917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Last time states were going through this comprehensive planning process was 15 years ago – under No Child Left Behind.  </a:t>
            </a:r>
          </a:p>
          <a:p>
            <a:pPr defTabSz="931774">
              <a:defRPr/>
            </a:pPr>
            <a:endParaRPr lang="en-US" dirty="0"/>
          </a:p>
          <a:p>
            <a:pPr defTabSz="931774">
              <a:defRPr/>
            </a:pPr>
            <a:r>
              <a:rPr lang="en-US"/>
              <a:t>Things </a:t>
            </a:r>
            <a:r>
              <a:rPr lang="en-US" dirty="0"/>
              <a:t>looked different 15 years ago – we were using blackberries instead </a:t>
            </a:r>
            <a:r>
              <a:rPr lang="en-US"/>
              <a:t>of </a:t>
            </a:r>
            <a:r>
              <a:rPr lang="en-US" dirty="0"/>
              <a:t>iPhones (and exploding </a:t>
            </a:r>
            <a:r>
              <a:rPr lang="en-US" dirty="0" err="1"/>
              <a:t>Samsungs</a:t>
            </a:r>
            <a:r>
              <a:rPr lang="en-US" dirty="0"/>
              <a:t>); Twitter did not exist; and 15 years marks anniversary of pumpkin spice latte (Starbucks)</a:t>
            </a:r>
          </a:p>
          <a:p>
            <a:pPr defTabSz="931774">
              <a:defRPr/>
            </a:pPr>
            <a:endParaRPr lang="en-US" dirty="0"/>
          </a:p>
          <a:p>
            <a:pPr defTabSz="931774">
              <a:defRPr/>
            </a:pPr>
            <a:r>
              <a:rPr lang="en-US"/>
              <a:t>So when </a:t>
            </a:r>
            <a:r>
              <a:rPr lang="en-US" dirty="0"/>
              <a:t>we think about the importance of this moment – plans states are developing today could easily be in effect for the next 15 years.</a:t>
            </a:r>
          </a:p>
          <a:p>
            <a:pPr defTabSz="931774">
              <a:defRPr/>
            </a:pPr>
            <a:endParaRPr lang="en-US"/>
          </a:p>
        </p:txBody>
      </p:sp>
      <p:sp>
        <p:nvSpPr>
          <p:cNvPr id="4" name="Slide Number Placeholder 3"/>
          <p:cNvSpPr>
            <a:spLocks noGrp="1"/>
          </p:cNvSpPr>
          <p:nvPr>
            <p:ph type="sldNum" sz="quarter" idx="10"/>
          </p:nvPr>
        </p:nvSpPr>
        <p:spPr/>
        <p:txBody>
          <a:bodyPr/>
          <a:lstStyle/>
          <a:p>
            <a:fld id="{549BCD59-2956-0040-A30E-3599D19C9A43}" type="slidenum">
              <a:rPr lang="en-US" smtClean="0"/>
              <a:t>3</a:t>
            </a:fld>
            <a:endParaRPr lang="en-US"/>
          </a:p>
        </p:txBody>
      </p:sp>
    </p:spTree>
    <p:extLst>
      <p:ext uri="{BB962C8B-B14F-4D97-AF65-F5344CB8AC3E}">
        <p14:creationId xmlns:p14="http://schemas.microsoft.com/office/powerpoint/2010/main" val="1191917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Schools receive lower rating if they have a struggling</a:t>
            </a:r>
          </a:p>
          <a:p>
            <a:r>
              <a:rPr lang="en-GB" dirty="0"/>
              <a:t>subgroup or subgroup performance is an independent and</a:t>
            </a:r>
          </a:p>
          <a:p>
            <a:r>
              <a:rPr lang="en-GB" dirty="0"/>
              <a:t>substantial portion of rating index</a:t>
            </a:r>
          </a:p>
          <a:p>
            <a:r>
              <a:rPr lang="en-GB" dirty="0"/>
              <a:t>Yellow: Subgroups have lesser but still meaningful effect on a</a:t>
            </a:r>
          </a:p>
          <a:p>
            <a:r>
              <a:rPr lang="en-US" dirty="0"/>
              <a:t>school’s rating</a:t>
            </a:r>
          </a:p>
          <a:p>
            <a:r>
              <a:rPr lang="en-GB" dirty="0"/>
              <a:t>Red: Subgroups have little to no effect on a school’s rating</a:t>
            </a:r>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24</a:t>
            </a:fld>
            <a:endParaRPr lang="en-US"/>
          </a:p>
        </p:txBody>
      </p:sp>
    </p:spTree>
    <p:extLst>
      <p:ext uri="{BB962C8B-B14F-4D97-AF65-F5344CB8AC3E}">
        <p14:creationId xmlns:p14="http://schemas.microsoft.com/office/powerpoint/2010/main" val="2596230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Green: Schools receive lower rating if they have a struggling</a:t>
            </a:r>
          </a:p>
          <a:p>
            <a:r>
              <a:rPr lang="en-GB" dirty="0"/>
              <a:t>subgroup or subgroup performance is an independent and</a:t>
            </a:r>
          </a:p>
          <a:p>
            <a:r>
              <a:rPr lang="en-GB" dirty="0"/>
              <a:t>substantial portion of rating index</a:t>
            </a:r>
          </a:p>
          <a:p>
            <a:r>
              <a:rPr lang="en-GB" dirty="0"/>
              <a:t>Yellow: Subgroups have lesser but still meaningful effect on a</a:t>
            </a:r>
          </a:p>
          <a:p>
            <a:r>
              <a:rPr lang="en-US" dirty="0"/>
              <a:t>school’s rating</a:t>
            </a:r>
          </a:p>
          <a:p>
            <a:r>
              <a:rPr lang="en-GB" dirty="0"/>
              <a:t>Red: Subgroups have little to no effect on a school’s rating</a:t>
            </a:r>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25</a:t>
            </a:fld>
            <a:endParaRPr lang="en-US"/>
          </a:p>
        </p:txBody>
      </p:sp>
    </p:spTree>
    <p:extLst>
      <p:ext uri="{BB962C8B-B14F-4D97-AF65-F5344CB8AC3E}">
        <p14:creationId xmlns:p14="http://schemas.microsoft.com/office/powerpoint/2010/main" val="2399203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26</a:t>
            </a:fld>
            <a:endParaRPr lang="en-US"/>
          </a:p>
        </p:txBody>
      </p:sp>
    </p:spTree>
    <p:extLst>
      <p:ext uri="{BB962C8B-B14F-4D97-AF65-F5344CB8AC3E}">
        <p14:creationId xmlns:p14="http://schemas.microsoft.com/office/powerpoint/2010/main" val="410935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27</a:t>
            </a:fld>
            <a:endParaRPr lang="en-US"/>
          </a:p>
        </p:txBody>
      </p:sp>
    </p:spTree>
    <p:extLst>
      <p:ext uri="{BB962C8B-B14F-4D97-AF65-F5344CB8AC3E}">
        <p14:creationId xmlns:p14="http://schemas.microsoft.com/office/powerpoint/2010/main" val="1410203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5E6CD-981F-49FF-B254-CF210330A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9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29</a:t>
            </a:fld>
            <a:endParaRPr lang="en-US"/>
          </a:p>
        </p:txBody>
      </p:sp>
    </p:spTree>
    <p:extLst>
      <p:ext uri="{BB962C8B-B14F-4D97-AF65-F5344CB8AC3E}">
        <p14:creationId xmlns:p14="http://schemas.microsoft.com/office/powerpoint/2010/main" val="4063023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31</a:t>
            </a:fld>
            <a:endParaRPr lang="en-US"/>
          </a:p>
        </p:txBody>
      </p:sp>
    </p:spTree>
    <p:extLst>
      <p:ext uri="{BB962C8B-B14F-4D97-AF65-F5344CB8AC3E}">
        <p14:creationId xmlns:p14="http://schemas.microsoft.com/office/powerpoint/2010/main" val="2146259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32</a:t>
            </a:fld>
            <a:endParaRPr lang="en-US"/>
          </a:p>
        </p:txBody>
      </p:sp>
    </p:spTree>
    <p:extLst>
      <p:ext uri="{BB962C8B-B14F-4D97-AF65-F5344CB8AC3E}">
        <p14:creationId xmlns:p14="http://schemas.microsoft.com/office/powerpoint/2010/main" val="1077997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33</a:t>
            </a:fld>
            <a:endParaRPr lang="en-US"/>
          </a:p>
        </p:txBody>
      </p:sp>
    </p:spTree>
    <p:extLst>
      <p:ext uri="{BB962C8B-B14F-4D97-AF65-F5344CB8AC3E}">
        <p14:creationId xmlns:p14="http://schemas.microsoft.com/office/powerpoint/2010/main" val="1218553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34</a:t>
            </a:fld>
            <a:endParaRPr lang="en-US"/>
          </a:p>
        </p:txBody>
      </p:sp>
    </p:spTree>
    <p:extLst>
      <p:ext uri="{BB962C8B-B14F-4D97-AF65-F5344CB8AC3E}">
        <p14:creationId xmlns:p14="http://schemas.microsoft.com/office/powerpoint/2010/main" val="1152463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That means that today’s kindergarteners may graduate high school while these plans are still </a:t>
            </a:r>
            <a:r>
              <a:rPr lang="en-US"/>
              <a:t>in effect.</a:t>
            </a:r>
          </a:p>
        </p:txBody>
      </p:sp>
      <p:sp>
        <p:nvSpPr>
          <p:cNvPr id="4" name="Slide Number Placeholder 3"/>
          <p:cNvSpPr>
            <a:spLocks noGrp="1"/>
          </p:cNvSpPr>
          <p:nvPr>
            <p:ph type="sldNum" sz="quarter" idx="10"/>
          </p:nvPr>
        </p:nvSpPr>
        <p:spPr/>
        <p:txBody>
          <a:bodyPr/>
          <a:lstStyle/>
          <a:p>
            <a:fld id="{549BCD59-2956-0040-A30E-3599D19C9A43}" type="slidenum">
              <a:rPr lang="en-US" smtClean="0"/>
              <a:t>4</a:t>
            </a:fld>
            <a:endParaRPr lang="en-US"/>
          </a:p>
        </p:txBody>
      </p:sp>
    </p:spTree>
    <p:extLst>
      <p:ext uri="{BB962C8B-B14F-4D97-AF65-F5344CB8AC3E}">
        <p14:creationId xmlns:p14="http://schemas.microsoft.com/office/powerpoint/2010/main" val="952292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35</a:t>
            </a:fld>
            <a:endParaRPr lang="en-US"/>
          </a:p>
        </p:txBody>
      </p:sp>
    </p:spTree>
    <p:extLst>
      <p:ext uri="{BB962C8B-B14F-4D97-AF65-F5344CB8AC3E}">
        <p14:creationId xmlns:p14="http://schemas.microsoft.com/office/powerpoint/2010/main" val="25399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D88C3-9D94-E14B-A235-EAB6E88C561E}" type="slidenum">
              <a:rPr lang="en-US" smtClean="0"/>
              <a:t>5</a:t>
            </a:fld>
            <a:endParaRPr lang="en-US"/>
          </a:p>
        </p:txBody>
      </p:sp>
    </p:spTree>
    <p:extLst>
      <p:ext uri="{BB962C8B-B14F-4D97-AF65-F5344CB8AC3E}">
        <p14:creationId xmlns:p14="http://schemas.microsoft.com/office/powerpoint/2010/main" val="2198878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D88C3-9D94-E14B-A235-EAB6E88C561E}" type="slidenum">
              <a:rPr lang="en-US" smtClean="0"/>
              <a:t>6</a:t>
            </a:fld>
            <a:endParaRPr lang="en-US"/>
          </a:p>
        </p:txBody>
      </p:sp>
    </p:spTree>
    <p:extLst>
      <p:ext uri="{BB962C8B-B14F-4D97-AF65-F5344CB8AC3E}">
        <p14:creationId xmlns:p14="http://schemas.microsoft.com/office/powerpoint/2010/main" val="2805998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D88C3-9D94-E14B-A235-EAB6E88C561E}" type="slidenum">
              <a:rPr lang="en-US" smtClean="0"/>
              <a:t>7</a:t>
            </a:fld>
            <a:endParaRPr lang="en-US"/>
          </a:p>
        </p:txBody>
      </p:sp>
    </p:spTree>
    <p:extLst>
      <p:ext uri="{BB962C8B-B14F-4D97-AF65-F5344CB8AC3E}">
        <p14:creationId xmlns:p14="http://schemas.microsoft.com/office/powerpoint/2010/main" val="372214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9D88C3-9D94-E14B-A235-EAB6E88C561E}" type="slidenum">
              <a:rPr lang="en-US" smtClean="0"/>
              <a:t>8</a:t>
            </a:fld>
            <a:endParaRPr lang="en-US"/>
          </a:p>
        </p:txBody>
      </p:sp>
    </p:spTree>
    <p:extLst>
      <p:ext uri="{BB962C8B-B14F-4D97-AF65-F5344CB8AC3E}">
        <p14:creationId xmlns:p14="http://schemas.microsoft.com/office/powerpoint/2010/main" val="3474628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A929EA-2E19-4BC6-BC49-C423886E2411}" type="slidenum">
              <a:rPr lang="en-US" smtClean="0"/>
              <a:t>9</a:t>
            </a:fld>
            <a:endParaRPr lang="en-US"/>
          </a:p>
        </p:txBody>
      </p:sp>
    </p:spTree>
    <p:extLst>
      <p:ext uri="{BB962C8B-B14F-4D97-AF65-F5344CB8AC3E}">
        <p14:creationId xmlns:p14="http://schemas.microsoft.com/office/powerpoint/2010/main" val="132790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3249CB-1FF2-4ECF-B480-D49EFD92BAC1}" type="slidenum">
              <a:rPr lang="en-US" smtClean="0"/>
              <a:t>12</a:t>
            </a:fld>
            <a:endParaRPr lang="en-US"/>
          </a:p>
        </p:txBody>
      </p:sp>
    </p:spTree>
    <p:extLst>
      <p:ext uri="{BB962C8B-B14F-4D97-AF65-F5344CB8AC3E}">
        <p14:creationId xmlns:p14="http://schemas.microsoft.com/office/powerpoint/2010/main" val="3088139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7690" y="1546412"/>
            <a:ext cx="5476620" cy="3765176"/>
          </a:xfrm>
          <a:prstGeom prst="rect">
            <a:avLst/>
          </a:prstGeom>
        </p:spPr>
      </p:pic>
    </p:spTree>
    <p:extLst>
      <p:ext uri="{BB962C8B-B14F-4D97-AF65-F5344CB8AC3E}">
        <p14:creationId xmlns:p14="http://schemas.microsoft.com/office/powerpoint/2010/main" val="1458467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7B06CB-9CAE-4BE4-8758-DA0CEFEF093B}" type="datetime1">
              <a:rPr lang="en-US" smtClean="0"/>
              <a:t>11/5/2018</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C411752-84A8-4929-8019-72BD662DCE24}" type="slidenum">
              <a:rPr lang="en-US" smtClean="0"/>
              <a:t>‹#›</a:t>
            </a:fld>
            <a:endParaRPr lang="en-US"/>
          </a:p>
        </p:txBody>
      </p:sp>
    </p:spTree>
    <p:extLst>
      <p:ext uri="{BB962C8B-B14F-4D97-AF65-F5344CB8AC3E}">
        <p14:creationId xmlns:p14="http://schemas.microsoft.com/office/powerpoint/2010/main" val="310695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FCFED8-2106-4137-8296-1D006118FDA8}" type="datetime1">
              <a:rPr lang="en-US" smtClean="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extLst>
      <p:ext uri="{BB962C8B-B14F-4D97-AF65-F5344CB8AC3E}">
        <p14:creationId xmlns:p14="http://schemas.microsoft.com/office/powerpoint/2010/main" val="3039426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CA47B96-0551-6944-B8BA-19649A0F6F90}" type="datetimeFigureOut">
              <a:rPr lang="en-US" smtClean="0"/>
              <a:t>11/5/2018</a:t>
            </a:fld>
            <a:endParaRPr lang="en-US" dirty="0"/>
          </a:p>
        </p:txBody>
      </p:sp>
      <p:sp>
        <p:nvSpPr>
          <p:cNvPr id="9" name="Rectangle 8"/>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8" name="Picture 7"/>
          <p:cNvPicPr>
            <a:picLocks noChangeAspect="1"/>
          </p:cNvPicPr>
          <p:nvPr userDrawn="1"/>
        </p:nvPicPr>
        <p:blipFill>
          <a:blip r:embed="rId2"/>
          <a:stretch>
            <a:fillRect/>
          </a:stretch>
        </p:blipFill>
        <p:spPr>
          <a:xfrm>
            <a:off x="11516566" y="6288391"/>
            <a:ext cx="511575" cy="502102"/>
          </a:xfrm>
          <a:prstGeom prst="rect">
            <a:avLst/>
          </a:prstGeom>
        </p:spPr>
      </p:pic>
    </p:spTree>
    <p:extLst>
      <p:ext uri="{BB962C8B-B14F-4D97-AF65-F5344CB8AC3E}">
        <p14:creationId xmlns:p14="http://schemas.microsoft.com/office/powerpoint/2010/main" val="1232761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540512"/>
            <a:ext cx="10972800" cy="1143000"/>
          </a:xfrm>
        </p:spPr>
        <p:txBody>
          <a:bodyPr/>
          <a:lstStyle>
            <a:lvl1pPr>
              <a:defRPr sz="4000" b="1" i="0">
                <a:solidFill>
                  <a:schemeClr val="tx1">
                    <a:lumMod val="75000"/>
                    <a:lumOff val="25000"/>
                  </a:schemeClr>
                </a:solidFill>
                <a:latin typeface="Century Gothic" charset="0"/>
                <a:ea typeface="Century Gothic" charset="0"/>
                <a:cs typeface="Century Gothic"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7E25CD-D119-3E43-AD7F-82B24736A77C}" type="datetimeFigureOut">
              <a:rPr lang="en-US" altLang="en-US" smtClean="0"/>
              <a:pPr/>
              <a:t>11/5/2018</a:t>
            </a:fld>
            <a:endParaRPr lang="en-US" altLang="en-US"/>
          </a:p>
        </p:txBody>
      </p:sp>
      <p:sp>
        <p:nvSpPr>
          <p:cNvPr id="6" name="Rectangle 5"/>
          <p:cNvSpPr/>
          <p:nvPr userDrawn="1"/>
        </p:nvSpPr>
        <p:spPr>
          <a:xfrm>
            <a:off x="11516566" y="179668"/>
            <a:ext cx="357187" cy="3571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pPr algn="ctr" eaLnBrk="1" fontAlgn="auto" hangingPunct="1">
                <a:spcBef>
                  <a:spcPts val="0"/>
                </a:spcBef>
                <a:spcAft>
                  <a:spcPts val="0"/>
                </a:spcAft>
                <a:defRPr/>
              </a:pPr>
              <a:t>‹#›</a:t>
            </a:fld>
            <a:endParaRPr lang="en-US" sz="1100" dirty="0">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16566" y="6288391"/>
            <a:ext cx="511575" cy="502102"/>
          </a:xfrm>
          <a:prstGeom prst="rect">
            <a:avLst/>
          </a:prstGeom>
        </p:spPr>
      </p:pic>
      <p:sp>
        <p:nvSpPr>
          <p:cNvPr id="8" name="Subtitle 2"/>
          <p:cNvSpPr>
            <a:spLocks noGrp="1"/>
          </p:cNvSpPr>
          <p:nvPr>
            <p:ph type="subTitle" idx="1"/>
          </p:nvPr>
        </p:nvSpPr>
        <p:spPr>
          <a:xfrm>
            <a:off x="609600" y="2205038"/>
            <a:ext cx="10972800" cy="3751262"/>
          </a:xfrm>
        </p:spPr>
        <p:txBody>
          <a:bodyPr/>
          <a:lstStyle>
            <a:lvl1pPr marL="0" indent="0" algn="ctr">
              <a:buNone/>
              <a:defRPr sz="2400" b="0" i="0">
                <a:solidFill>
                  <a:schemeClr val="tx1">
                    <a:lumMod val="75000"/>
                    <a:lumOff val="25000"/>
                  </a:schemeClr>
                </a:solidFill>
                <a:latin typeface="Century Gothic" charset="0"/>
                <a:ea typeface="Century Gothic" charset="0"/>
                <a:cs typeface="Century Goth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117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0"/>
            <a:ext cx="12192000" cy="4191000"/>
          </a:xfrm>
          <a:solidFill>
            <a:schemeClr val="accent6">
              <a:lumMod val="40000"/>
              <a:lumOff val="60000"/>
            </a:schemeClr>
          </a:solidFill>
        </p:spPr>
        <p:txBody>
          <a:bodyPr/>
          <a:lstStyle/>
          <a:p>
            <a:r>
              <a:rPr lang="en-US"/>
              <a:t>Drag picture to placeholder or click icon to add</a:t>
            </a:r>
          </a:p>
        </p:txBody>
      </p:sp>
      <p:sp>
        <p:nvSpPr>
          <p:cNvPr id="2" name="Title 1"/>
          <p:cNvSpPr>
            <a:spLocks noGrp="1"/>
          </p:cNvSpPr>
          <p:nvPr>
            <p:ph type="title"/>
          </p:nvPr>
        </p:nvSpPr>
        <p:spPr>
          <a:xfrm>
            <a:off x="419100" y="2954337"/>
            <a:ext cx="7162800" cy="754063"/>
          </a:xfrm>
        </p:spPr>
        <p:txBody>
          <a:bodyPr>
            <a:normAutofit/>
          </a:bodyPr>
          <a:lstStyle>
            <a:lvl1pPr>
              <a:defRPr sz="36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8" name="Text Placeholder 7"/>
          <p:cNvSpPr>
            <a:spLocks noGrp="1"/>
          </p:cNvSpPr>
          <p:nvPr>
            <p:ph type="body" sz="quarter" idx="10"/>
          </p:nvPr>
        </p:nvSpPr>
        <p:spPr>
          <a:xfrm>
            <a:off x="419100" y="4686300"/>
            <a:ext cx="8509000" cy="1612900"/>
          </a:xfrm>
        </p:spPr>
        <p:txBody>
          <a:bodyPr/>
          <a:lstStyle>
            <a:lvl1pPr>
              <a:defRPr sz="2000" b="0" i="0">
                <a:latin typeface="Century Gothic" charset="0"/>
                <a:ea typeface="Century Gothic" charset="0"/>
                <a:cs typeface="Century Gothic" charset="0"/>
              </a:defRPr>
            </a:lvl1pPr>
            <a:lvl2pPr>
              <a:defRPr sz="1800" b="0" i="0">
                <a:latin typeface="Century Gothic" charset="0"/>
                <a:ea typeface="Century Gothic" charset="0"/>
                <a:cs typeface="Century Gothic" charset="0"/>
              </a:defRPr>
            </a:lvl2pPr>
            <a:lvl3pPr>
              <a:defRPr sz="1600" b="0" i="0">
                <a:latin typeface="Century Gothic" charset="0"/>
                <a:ea typeface="Century Gothic" charset="0"/>
                <a:cs typeface="Century Gothic" charset="0"/>
              </a:defRPr>
            </a:lvl3pPr>
            <a:lvl4pPr>
              <a:defRPr sz="1400" b="0" i="0">
                <a:latin typeface="Century Gothic" charset="0"/>
                <a:ea typeface="Century Gothic" charset="0"/>
                <a:cs typeface="Century Gothic" charset="0"/>
              </a:defRPr>
            </a:lvl4pPr>
            <a:lvl5pPr>
              <a:defRPr sz="1400" b="0" i="0">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21201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2" name="Title 1"/>
          <p:cNvSpPr>
            <a:spLocks noGrp="1"/>
          </p:cNvSpPr>
          <p:nvPr>
            <p:ph type="title"/>
          </p:nvPr>
        </p:nvSpPr>
        <p:spPr>
          <a:xfrm>
            <a:off x="609600" y="540512"/>
            <a:ext cx="10972800" cy="1143000"/>
          </a:xfrm>
        </p:spPr>
        <p:txBody>
          <a:bodyPr/>
          <a:lstStyle>
            <a:lvl1pPr>
              <a:defRPr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5" name="Text Placeholder 7"/>
          <p:cNvSpPr>
            <a:spLocks noGrp="1"/>
          </p:cNvSpPr>
          <p:nvPr>
            <p:ph type="body" sz="quarter" idx="10"/>
          </p:nvPr>
        </p:nvSpPr>
        <p:spPr>
          <a:xfrm>
            <a:off x="609600" y="2963334"/>
            <a:ext cx="8509000" cy="1612900"/>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49032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7" name="Picture Placeholder 16"/>
          <p:cNvSpPr>
            <a:spLocks noGrp="1"/>
          </p:cNvSpPr>
          <p:nvPr>
            <p:ph type="pic" sz="quarter" idx="11"/>
          </p:nvPr>
        </p:nvSpPr>
        <p:spPr>
          <a:xfrm>
            <a:off x="0" y="0"/>
            <a:ext cx="12192000" cy="6858000"/>
          </a:xfrm>
          <a:solidFill>
            <a:schemeClr val="accent6">
              <a:lumMod val="40000"/>
              <a:lumOff val="60000"/>
            </a:schemeClr>
          </a:solidFill>
        </p:spPr>
        <p:txBody>
          <a:bodyPr/>
          <a:lstStyle/>
          <a:p>
            <a:r>
              <a:rPr lang="en-US"/>
              <a:t>Drag picture to placeholder or click icon to add</a:t>
            </a:r>
          </a:p>
        </p:txBody>
      </p:sp>
      <p:sp>
        <p:nvSpPr>
          <p:cNvPr id="13" name="Oval 12"/>
          <p:cNvSpPr/>
          <p:nvPr userDrawn="1"/>
        </p:nvSpPr>
        <p:spPr>
          <a:xfrm>
            <a:off x="5837238" y="302535"/>
            <a:ext cx="6151562" cy="6178318"/>
          </a:xfrm>
          <a:prstGeom prst="ellipse">
            <a:avLst/>
          </a:prstGeom>
          <a:solidFill>
            <a:schemeClr val="accent2">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4" name="Oval 13"/>
          <p:cNvSpPr/>
          <p:nvPr userDrawn="1"/>
        </p:nvSpPr>
        <p:spPr>
          <a:xfrm>
            <a:off x="6956426" y="1385890"/>
            <a:ext cx="3990974" cy="39909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5" name="Text Placeholder 7"/>
          <p:cNvSpPr>
            <a:spLocks noGrp="1"/>
          </p:cNvSpPr>
          <p:nvPr>
            <p:ph type="body" sz="quarter" idx="10"/>
          </p:nvPr>
        </p:nvSpPr>
        <p:spPr>
          <a:xfrm>
            <a:off x="7269163" y="2645834"/>
            <a:ext cx="3365500" cy="1761066"/>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Avenir Light" charset="0"/>
                <a:ea typeface="Avenir Light" charset="0"/>
                <a:cs typeface="Avenir Light" charset="0"/>
              </a:defRPr>
            </a:lvl2pPr>
            <a:lvl3pPr>
              <a:defRPr sz="1600" b="0" i="0">
                <a:solidFill>
                  <a:schemeClr val="bg1"/>
                </a:solidFill>
                <a:latin typeface="Avenir Light" charset="0"/>
                <a:ea typeface="Avenir Light" charset="0"/>
                <a:cs typeface="Avenir Light" charset="0"/>
              </a:defRPr>
            </a:lvl3pPr>
            <a:lvl4pPr>
              <a:defRPr sz="1400" b="0" i="0">
                <a:solidFill>
                  <a:schemeClr val="bg1"/>
                </a:solidFill>
                <a:latin typeface="Avenir Light" charset="0"/>
                <a:ea typeface="Avenir Light" charset="0"/>
                <a:cs typeface="Avenir Light" charset="0"/>
              </a:defRPr>
            </a:lvl4pPr>
            <a:lvl5pPr>
              <a:defRPr sz="1400" b="0" i="0">
                <a:solidFill>
                  <a:schemeClr val="bg1"/>
                </a:solidFill>
                <a:latin typeface="Avenir Light" charset="0"/>
                <a:ea typeface="Avenir Light" charset="0"/>
                <a:cs typeface="Avenir Ligh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Rectangle 17"/>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pic>
        <p:nvPicPr>
          <p:cNvPr id="7" name="Picture 6"/>
          <p:cNvPicPr>
            <a:picLocks noChangeAspect="1"/>
          </p:cNvPicPr>
          <p:nvPr userDrawn="1"/>
        </p:nvPicPr>
        <p:blipFill>
          <a:blip r:embed="rId2"/>
          <a:stretch>
            <a:fillRect/>
          </a:stretch>
        </p:blipFill>
        <p:spPr>
          <a:xfrm>
            <a:off x="11503470" y="6257925"/>
            <a:ext cx="540893" cy="530876"/>
          </a:xfrm>
          <a:prstGeom prst="rect">
            <a:avLst/>
          </a:prstGeom>
        </p:spPr>
      </p:pic>
    </p:spTree>
    <p:extLst>
      <p:ext uri="{BB962C8B-B14F-4D97-AF65-F5344CB8AC3E}">
        <p14:creationId xmlns:p14="http://schemas.microsoft.com/office/powerpoint/2010/main" val="104329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p:cNvGrpSpPr>
            <a:grpSpLocks/>
          </p:cNvGrpSpPr>
          <p:nvPr userDrawn="1"/>
        </p:nvGrpSpPr>
        <p:grpSpPr bwMode="auto">
          <a:xfrm>
            <a:off x="4114800" y="0"/>
            <a:ext cx="4140200" cy="3429000"/>
            <a:chOff x="3000364" y="0"/>
            <a:chExt cx="3143272" cy="3429000"/>
          </a:xfrm>
        </p:grpSpPr>
        <p:sp>
          <p:nvSpPr>
            <p:cNvPr id="11" name="Rectangle 10"/>
            <p:cNvSpPr/>
            <p:nvPr/>
          </p:nvSpPr>
          <p:spPr>
            <a:xfrm>
              <a:off x="3000364" y="0"/>
              <a:ext cx="314327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15" name="Rectangle 14"/>
            <p:cNvSpPr/>
            <p:nvPr/>
          </p:nvSpPr>
          <p:spPr bwMode="auto">
            <a:xfrm>
              <a:off x="3500431" y="100012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grpSp>
      <p:grpSp>
        <p:nvGrpSpPr>
          <p:cNvPr id="16" name="Group 15"/>
          <p:cNvGrpSpPr>
            <a:grpSpLocks/>
          </p:cNvGrpSpPr>
          <p:nvPr userDrawn="1"/>
        </p:nvGrpSpPr>
        <p:grpSpPr bwMode="auto">
          <a:xfrm>
            <a:off x="5941519" y="3429000"/>
            <a:ext cx="4114801" cy="3429000"/>
            <a:chOff x="4572000" y="2571750"/>
            <a:chExt cx="3143272" cy="3429000"/>
          </a:xfrm>
        </p:grpSpPr>
        <p:sp>
          <p:nvSpPr>
            <p:cNvPr id="17" name="Rectangle 16"/>
            <p:cNvSpPr/>
            <p:nvPr/>
          </p:nvSpPr>
          <p:spPr>
            <a:xfrm>
              <a:off x="4572000" y="2571750"/>
              <a:ext cx="3143272"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sp>
          <p:nvSpPr>
            <p:cNvPr id="21" name="Rectangle 20"/>
            <p:cNvSpPr/>
            <p:nvPr/>
          </p:nvSpPr>
          <p:spPr bwMode="auto">
            <a:xfrm>
              <a:off x="5072067" y="3571875"/>
              <a:ext cx="857256" cy="46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charset="0"/>
                  <a:ea typeface="Arial"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endParaRPr lang="en-US" altLang="en-US">
                <a:solidFill>
                  <a:srgbClr val="FFFFFF"/>
                </a:solidFill>
              </a:endParaRPr>
            </a:p>
          </p:txBody>
        </p:sp>
      </p:grpSp>
      <p:sp>
        <p:nvSpPr>
          <p:cNvPr id="28" name="Picture Placeholder 26"/>
          <p:cNvSpPr>
            <a:spLocks noGrp="1"/>
          </p:cNvSpPr>
          <p:nvPr>
            <p:ph type="pic" sz="quarter" idx="13"/>
          </p:nvPr>
        </p:nvSpPr>
        <p:spPr>
          <a:xfrm>
            <a:off x="8246569" y="0"/>
            <a:ext cx="3945431" cy="3429000"/>
          </a:xfrm>
          <a:solidFill>
            <a:schemeClr val="accent6">
              <a:lumMod val="40000"/>
              <a:lumOff val="60000"/>
            </a:schemeClr>
          </a:solidFill>
        </p:spPr>
        <p:txBody>
          <a:bodyPr/>
          <a:lstStyle/>
          <a:p>
            <a:r>
              <a:rPr lang="en-US"/>
              <a:t>Drag picture to placeholder or click icon to add</a:t>
            </a:r>
          </a:p>
        </p:txBody>
      </p:sp>
      <p:sp>
        <p:nvSpPr>
          <p:cNvPr id="22" name="Title 1"/>
          <p:cNvSpPr>
            <a:spLocks noGrp="1"/>
          </p:cNvSpPr>
          <p:nvPr>
            <p:ph type="title"/>
          </p:nvPr>
        </p:nvSpPr>
        <p:spPr>
          <a:xfrm>
            <a:off x="3879850" y="491596"/>
            <a:ext cx="4610100" cy="347133"/>
          </a:xfrm>
        </p:spPr>
        <p:txBody>
          <a:bodyPr/>
          <a:lstStyle>
            <a:lvl1pPr>
              <a:defRPr sz="1800" b="1" i="0">
                <a:solidFill>
                  <a:schemeClr val="bg1"/>
                </a:solidFill>
                <a:latin typeface="Century Gothic" charset="0"/>
                <a:ea typeface="Century Gothic" charset="0"/>
                <a:cs typeface="Century Gothic" charset="0"/>
              </a:defRPr>
            </a:lvl1pPr>
          </a:lstStyle>
          <a:p>
            <a:r>
              <a:rPr lang="en-US"/>
              <a:t>Click to edit Master title style</a:t>
            </a:r>
            <a:endParaRPr lang="en-US" dirty="0"/>
          </a:p>
        </p:txBody>
      </p:sp>
      <p:sp>
        <p:nvSpPr>
          <p:cNvPr id="23" name="Title 1"/>
          <p:cNvSpPr txBox="1">
            <a:spLocks/>
          </p:cNvSpPr>
          <p:nvPr userDrawn="1"/>
        </p:nvSpPr>
        <p:spPr bwMode="auto">
          <a:xfrm>
            <a:off x="5693869" y="3938058"/>
            <a:ext cx="4610100"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1800" b="1" i="0" kern="1200">
                <a:solidFill>
                  <a:schemeClr val="bg1"/>
                </a:solidFill>
                <a:latin typeface="Avenir Heavy" charset="0"/>
                <a:ea typeface="Avenir Heavy" charset="0"/>
                <a:cs typeface="Avenir Heavy"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a:lstStyle>
          <a:p>
            <a:r>
              <a:rPr lang="en-US">
                <a:latin typeface="Century Gothic" charset="0"/>
                <a:ea typeface="Century Gothic" charset="0"/>
                <a:cs typeface="Century Gothic" charset="0"/>
              </a:rPr>
              <a:t>Click to edit Master title style</a:t>
            </a:r>
            <a:endParaRPr lang="en-US" dirty="0">
              <a:latin typeface="Century Gothic" charset="0"/>
              <a:ea typeface="Century Gothic" charset="0"/>
              <a:cs typeface="Century Gothic" charset="0"/>
            </a:endParaRPr>
          </a:p>
        </p:txBody>
      </p:sp>
      <p:sp>
        <p:nvSpPr>
          <p:cNvPr id="24" name="Text Placeholder 7"/>
          <p:cNvSpPr>
            <a:spLocks noGrp="1"/>
          </p:cNvSpPr>
          <p:nvPr>
            <p:ph type="body" sz="quarter" idx="10"/>
          </p:nvPr>
        </p:nvSpPr>
        <p:spPr>
          <a:xfrm>
            <a:off x="4244974" y="1399380"/>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0" name="Picture Placeholder 26"/>
          <p:cNvSpPr>
            <a:spLocks noGrp="1"/>
          </p:cNvSpPr>
          <p:nvPr>
            <p:ph type="pic" sz="quarter" idx="15"/>
          </p:nvPr>
        </p:nvSpPr>
        <p:spPr>
          <a:xfrm>
            <a:off x="10023416" y="3429000"/>
            <a:ext cx="2168584" cy="3429000"/>
          </a:xfrm>
          <a:solidFill>
            <a:schemeClr val="accent6">
              <a:lumMod val="40000"/>
              <a:lumOff val="60000"/>
            </a:schemeClr>
          </a:solidFill>
        </p:spPr>
        <p:txBody>
          <a:bodyPr/>
          <a:lstStyle/>
          <a:p>
            <a:r>
              <a:rPr lang="en-US"/>
              <a:t>Drag picture to placeholder or click icon to add</a:t>
            </a:r>
          </a:p>
        </p:txBody>
      </p:sp>
      <p:sp>
        <p:nvSpPr>
          <p:cNvPr id="25" name="Text Placeholder 7"/>
          <p:cNvSpPr>
            <a:spLocks noGrp="1"/>
          </p:cNvSpPr>
          <p:nvPr>
            <p:ph type="body" sz="quarter" idx="11"/>
          </p:nvPr>
        </p:nvSpPr>
        <p:spPr>
          <a:xfrm>
            <a:off x="6058993" y="4904052"/>
            <a:ext cx="3879851" cy="1488811"/>
          </a:xfrm>
        </p:spPr>
        <p:txBody>
          <a:bodyPr/>
          <a:lstStyle>
            <a:lvl1pPr>
              <a:defRPr sz="2000" b="0" i="0">
                <a:solidFill>
                  <a:schemeClr val="bg1"/>
                </a:solidFill>
                <a:latin typeface="Century Gothic" charset="0"/>
                <a:ea typeface="Century Gothic" charset="0"/>
                <a:cs typeface="Century Gothic" charset="0"/>
              </a:defRPr>
            </a:lvl1pPr>
            <a:lvl2pPr>
              <a:defRPr sz="1800" b="0" i="0">
                <a:solidFill>
                  <a:schemeClr val="bg1"/>
                </a:solidFill>
                <a:latin typeface="Century Gothic" charset="0"/>
                <a:ea typeface="Century Gothic" charset="0"/>
                <a:cs typeface="Century Gothic" charset="0"/>
              </a:defRPr>
            </a:lvl2pPr>
            <a:lvl3pPr>
              <a:defRPr sz="1600" b="0" i="0">
                <a:solidFill>
                  <a:schemeClr val="bg1"/>
                </a:solidFill>
                <a:latin typeface="Century Gothic" charset="0"/>
                <a:ea typeface="Century Gothic" charset="0"/>
                <a:cs typeface="Century Gothic" charset="0"/>
              </a:defRPr>
            </a:lvl3pPr>
            <a:lvl4pPr>
              <a:defRPr sz="1400" b="0" i="0">
                <a:solidFill>
                  <a:schemeClr val="bg1"/>
                </a:solidFill>
                <a:latin typeface="Century Gothic" charset="0"/>
                <a:ea typeface="Century Gothic" charset="0"/>
                <a:cs typeface="Century Gothic" charset="0"/>
              </a:defRPr>
            </a:lvl4pPr>
            <a:lvl5pPr>
              <a:defRPr sz="1400" b="0" i="0">
                <a:solidFill>
                  <a:schemeClr val="bg1"/>
                </a:solidFill>
                <a:latin typeface="Century Gothic" charset="0"/>
                <a:ea typeface="Century Gothic" charset="0"/>
                <a:cs typeface="Century Gothic"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Picture Placeholder 26"/>
          <p:cNvSpPr>
            <a:spLocks noGrp="1"/>
          </p:cNvSpPr>
          <p:nvPr>
            <p:ph type="pic" sz="quarter" idx="12"/>
          </p:nvPr>
        </p:nvSpPr>
        <p:spPr>
          <a:xfrm>
            <a:off x="-17606" y="0"/>
            <a:ext cx="4114800" cy="3429000"/>
          </a:xfrm>
          <a:solidFill>
            <a:schemeClr val="accent6">
              <a:lumMod val="40000"/>
              <a:lumOff val="60000"/>
            </a:schemeClr>
          </a:solidFill>
        </p:spPr>
        <p:txBody>
          <a:bodyPr/>
          <a:lstStyle/>
          <a:p>
            <a:r>
              <a:rPr lang="en-US"/>
              <a:t>Drag picture to placeholder or click icon to add</a:t>
            </a:r>
          </a:p>
        </p:txBody>
      </p:sp>
      <p:sp>
        <p:nvSpPr>
          <p:cNvPr id="29" name="Picture Placeholder 26"/>
          <p:cNvSpPr>
            <a:spLocks noGrp="1"/>
          </p:cNvSpPr>
          <p:nvPr>
            <p:ph type="pic" sz="quarter" idx="14"/>
          </p:nvPr>
        </p:nvSpPr>
        <p:spPr>
          <a:xfrm>
            <a:off x="-17606" y="3429000"/>
            <a:ext cx="5959125" cy="3429000"/>
          </a:xfrm>
          <a:solidFill>
            <a:schemeClr val="accent6">
              <a:lumMod val="40000"/>
              <a:lumOff val="60000"/>
            </a:schemeClr>
          </a:solidFill>
        </p:spPr>
        <p:txBody>
          <a:bodyPr/>
          <a:lstStyle/>
          <a:p>
            <a:r>
              <a:rPr lang="en-US"/>
              <a:t>Drag picture to placeholder or click icon to add</a:t>
            </a:r>
          </a:p>
        </p:txBody>
      </p:sp>
      <p:sp>
        <p:nvSpPr>
          <p:cNvPr id="31" name="Rectangle 30"/>
          <p:cNvSpPr/>
          <p:nvPr userDrawn="1"/>
        </p:nvSpPr>
        <p:spPr>
          <a:xfrm>
            <a:off x="11516566" y="179668"/>
            <a:ext cx="357187" cy="357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fld id="{5D05FAE3-1B17-B743-9A2B-3FD159B657BE}" type="slidenum">
              <a:rPr lang="en-US" sz="1100" smtClean="0">
                <a:solidFill>
                  <a:schemeClr val="bg1">
                    <a:lumMod val="50000"/>
                  </a:schemeClr>
                </a:solidFill>
              </a:rPr>
              <a:pPr algn="ctr" eaLnBrk="1" fontAlgn="auto" hangingPunct="1">
                <a:spcBef>
                  <a:spcPts val="0"/>
                </a:spcBef>
                <a:spcAft>
                  <a:spcPts val="0"/>
                </a:spcAft>
                <a:defRPr/>
              </a:pPr>
              <a:t>‹#›</a:t>
            </a:fld>
            <a:endParaRPr lang="en-US" sz="1100" dirty="0">
              <a:solidFill>
                <a:schemeClr val="bg1">
                  <a:lumMod val="50000"/>
                </a:schemeClr>
              </a:solidFill>
              <a:latin typeface="Open Sans" pitchFamily="34" charset="0"/>
              <a:ea typeface="Open Sans" pitchFamily="34" charset="0"/>
              <a:cs typeface="Open Sans" pitchFamily="34" charset="0"/>
            </a:endParaRPr>
          </a:p>
        </p:txBody>
      </p:sp>
    </p:spTree>
    <p:extLst>
      <p:ext uri="{BB962C8B-B14F-4D97-AF65-F5344CB8AC3E}">
        <p14:creationId xmlns:p14="http://schemas.microsoft.com/office/powerpoint/2010/main" val="38079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Top)">
                                      <p:cBhvr>
                                        <p:cTn id="7" dur="500"/>
                                        <p:tgtEl>
                                          <p:spTgt spid="10"/>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lide(fromBottom)">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337AE-201C-4039-B4AB-F236BCBB5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F78F33-39FA-406B-92D2-A42254049F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64F9FB-CAE1-4B68-8832-C4F9410B3A97}"/>
              </a:ext>
            </a:extLst>
          </p:cNvPr>
          <p:cNvSpPr>
            <a:spLocks noGrp="1"/>
          </p:cNvSpPr>
          <p:nvPr>
            <p:ph type="dt" sz="half" idx="10"/>
          </p:nvPr>
        </p:nvSpPr>
        <p:spPr/>
        <p:txBody>
          <a:bodyPr/>
          <a:lstStyle/>
          <a:p>
            <a:fld id="{D9ABCD3D-1864-414E-B96F-CB496646939D}" type="datetime1">
              <a:rPr lang="en-US" smtClean="0"/>
              <a:t>11/5/2018</a:t>
            </a:fld>
            <a:endParaRPr lang="en-US"/>
          </a:p>
        </p:txBody>
      </p:sp>
      <p:sp>
        <p:nvSpPr>
          <p:cNvPr id="5" name="Footer Placeholder 4">
            <a:extLst>
              <a:ext uri="{FF2B5EF4-FFF2-40B4-BE49-F238E27FC236}">
                <a16:creationId xmlns:a16="http://schemas.microsoft.com/office/drawing/2014/main" id="{FA57EF8C-2834-49A9-82F2-6B8E62AE68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F15EF-2FCF-46CE-810E-6F2CB4721BD3}"/>
              </a:ext>
            </a:extLst>
          </p:cNvPr>
          <p:cNvSpPr>
            <a:spLocks noGrp="1"/>
          </p:cNvSpPr>
          <p:nvPr>
            <p:ph type="sldNum" sz="quarter" idx="12"/>
          </p:nvPr>
        </p:nvSpPr>
        <p:spPr/>
        <p:txBody>
          <a:bodyPr/>
          <a:lstStyle/>
          <a:p>
            <a:fld id="{98B14EFF-274C-47A3-BA71-FEFBA2428CD0}" type="slidenum">
              <a:rPr lang="en-US" smtClean="0"/>
              <a:t>‹#›</a:t>
            </a:fld>
            <a:endParaRPr lang="en-US"/>
          </a:p>
        </p:txBody>
      </p:sp>
    </p:spTree>
    <p:extLst>
      <p:ext uri="{BB962C8B-B14F-4D97-AF65-F5344CB8AC3E}">
        <p14:creationId xmlns:p14="http://schemas.microsoft.com/office/powerpoint/2010/main" val="2080040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609600" y="6356351"/>
            <a:ext cx="2844800" cy="366183"/>
          </a:xfrm>
          <a:prstGeom prst="rect">
            <a:avLst/>
          </a:prstGeom>
        </p:spPr>
        <p:txBody>
          <a:bodyPr vert="horz" wrap="square" lIns="91440" tIns="45720" rIns="91440" bIns="45720" numCol="1" anchor="ctr" anchorCtr="0" compatLnSpc="1">
            <a:prstTxWarp prst="textNoShape">
              <a:avLst/>
            </a:prstTxWarp>
          </a:bodyPr>
          <a:lstStyle>
            <a:lvl1pPr eaLnBrk="1" hangingPunct="1">
              <a:defRPr sz="1600">
                <a:solidFill>
                  <a:srgbClr val="898989"/>
                </a:solidFill>
              </a:defRPr>
            </a:lvl1pPr>
          </a:lstStyle>
          <a:p>
            <a:fld id="{BD7E25CD-D119-3E43-AD7F-82B24736A77C}" type="datetimeFigureOut">
              <a:rPr lang="en-US" altLang="en-US"/>
              <a:pPr/>
              <a:t>11/5/2018</a:t>
            </a:fld>
            <a:endParaRPr lang="en-US" altLang="en-US"/>
          </a:p>
        </p:txBody>
      </p:sp>
      <p:sp>
        <p:nvSpPr>
          <p:cNvPr id="5" name="Footer Placeholder 4"/>
          <p:cNvSpPr>
            <a:spLocks noGrp="1"/>
          </p:cNvSpPr>
          <p:nvPr>
            <p:ph type="ftr" sz="quarter" idx="3"/>
          </p:nvPr>
        </p:nvSpPr>
        <p:spPr>
          <a:xfrm>
            <a:off x="4165600" y="6356351"/>
            <a:ext cx="3860800" cy="366183"/>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600">
                <a:solidFill>
                  <a:srgbClr val="898989"/>
                </a:solidFill>
              </a:defRPr>
            </a:lvl1pPr>
          </a:lstStyle>
          <a:p>
            <a:endParaRPr lang="en-US" alt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600">
                <a:solidFill>
                  <a:srgbClr val="898989"/>
                </a:solidFill>
              </a:defRPr>
            </a:lvl1pPr>
          </a:lstStyle>
          <a:p>
            <a:fld id="{B51A9207-551E-074C-94E8-C282CF47DD26}" type="slidenum">
              <a:rPr lang="en-US" altLang="en-US"/>
              <a:pPr/>
              <a:t>‹#›</a:t>
            </a:fld>
            <a:endParaRPr lang="en-US" altLang="en-US"/>
          </a:p>
        </p:txBody>
      </p:sp>
    </p:spTree>
    <p:extLst>
      <p:ext uri="{BB962C8B-B14F-4D97-AF65-F5344CB8AC3E}">
        <p14:creationId xmlns:p14="http://schemas.microsoft.com/office/powerpoint/2010/main" val="1800915529"/>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1" r:id="rId4"/>
    <p:sldLayoutId id="2147483652" r:id="rId5"/>
    <p:sldLayoutId id="2147483654" r:id="rId6"/>
    <p:sldLayoutId id="2147483655" r:id="rId7"/>
    <p:sldLayoutId id="2147483657" r:id="rId8"/>
    <p:sldLayoutId id="2147483659" r:id="rId9"/>
    <p:sldLayoutId id="2147483660" r:id="rId10"/>
    <p:sldLayoutId id="2147483661" r:id="rId11"/>
  </p:sldLayoutIdLst>
  <p:txStyles>
    <p:titleStyle>
      <a:lvl1pPr algn="ctr" rtl="0" eaLnBrk="1" fontAlgn="base" hangingPunct="1">
        <a:spcBef>
          <a:spcPct val="0"/>
        </a:spcBef>
        <a:spcAft>
          <a:spcPct val="0"/>
        </a:spcAft>
        <a:defRPr sz="4000" b="1" i="0" kern="1200">
          <a:solidFill>
            <a:schemeClr val="tx1">
              <a:lumMod val="75000"/>
              <a:lumOff val="25000"/>
            </a:schemeClr>
          </a:solidFill>
          <a:latin typeface="Century Gothic" charset="0"/>
          <a:ea typeface="Century Gothic" charset="0"/>
          <a:cs typeface="Century Gothic" charset="0"/>
        </a:defRPr>
      </a:lvl1pPr>
      <a:lvl2pPr algn="ctr" rtl="0" eaLnBrk="1" fontAlgn="base" hangingPunct="1">
        <a:spcBef>
          <a:spcPct val="0"/>
        </a:spcBef>
        <a:spcAft>
          <a:spcPct val="0"/>
        </a:spcAft>
        <a:defRPr sz="5867">
          <a:solidFill>
            <a:schemeClr val="tx1"/>
          </a:solidFill>
          <a:latin typeface="Calibri" charset="0"/>
        </a:defRPr>
      </a:lvl2pPr>
      <a:lvl3pPr algn="ctr" rtl="0" eaLnBrk="1" fontAlgn="base" hangingPunct="1">
        <a:spcBef>
          <a:spcPct val="0"/>
        </a:spcBef>
        <a:spcAft>
          <a:spcPct val="0"/>
        </a:spcAft>
        <a:defRPr sz="5867">
          <a:solidFill>
            <a:schemeClr val="tx1"/>
          </a:solidFill>
          <a:latin typeface="Calibri" charset="0"/>
        </a:defRPr>
      </a:lvl3pPr>
      <a:lvl4pPr algn="ctr" rtl="0" eaLnBrk="1" fontAlgn="base" hangingPunct="1">
        <a:spcBef>
          <a:spcPct val="0"/>
        </a:spcBef>
        <a:spcAft>
          <a:spcPct val="0"/>
        </a:spcAft>
        <a:defRPr sz="5867">
          <a:solidFill>
            <a:schemeClr val="tx1"/>
          </a:solidFill>
          <a:latin typeface="Calibri" charset="0"/>
        </a:defRPr>
      </a:lvl4pPr>
      <a:lvl5pPr algn="ctr" rtl="0" eaLnBrk="1" fontAlgn="base" hangingPunct="1">
        <a:spcBef>
          <a:spcPct val="0"/>
        </a:spcBef>
        <a:spcAft>
          <a:spcPct val="0"/>
        </a:spcAft>
        <a:defRPr sz="5867">
          <a:solidFill>
            <a:schemeClr val="tx1"/>
          </a:solidFill>
          <a:latin typeface="Calibri" charset="0"/>
        </a:defRPr>
      </a:lvl5pPr>
      <a:lvl6pPr marL="609585" algn="ctr" rtl="0" eaLnBrk="1" fontAlgn="base" hangingPunct="1">
        <a:spcBef>
          <a:spcPct val="0"/>
        </a:spcBef>
        <a:spcAft>
          <a:spcPct val="0"/>
        </a:spcAft>
        <a:defRPr sz="5867">
          <a:solidFill>
            <a:schemeClr val="tx1"/>
          </a:solidFill>
          <a:latin typeface="Calibri" charset="0"/>
        </a:defRPr>
      </a:lvl6pPr>
      <a:lvl7pPr marL="1219170" algn="ctr" rtl="0" eaLnBrk="1" fontAlgn="base" hangingPunct="1">
        <a:spcBef>
          <a:spcPct val="0"/>
        </a:spcBef>
        <a:spcAft>
          <a:spcPct val="0"/>
        </a:spcAft>
        <a:defRPr sz="5867">
          <a:solidFill>
            <a:schemeClr val="tx1"/>
          </a:solidFill>
          <a:latin typeface="Calibri" charset="0"/>
        </a:defRPr>
      </a:lvl7pPr>
      <a:lvl8pPr marL="1828754" algn="ctr" rtl="0" eaLnBrk="1" fontAlgn="base" hangingPunct="1">
        <a:spcBef>
          <a:spcPct val="0"/>
        </a:spcBef>
        <a:spcAft>
          <a:spcPct val="0"/>
        </a:spcAft>
        <a:defRPr sz="5867">
          <a:solidFill>
            <a:schemeClr val="tx1"/>
          </a:solidFill>
          <a:latin typeface="Calibri" charset="0"/>
        </a:defRPr>
      </a:lvl8pPr>
      <a:lvl9pPr marL="2438339" algn="ctr" rtl="0" eaLnBrk="1" fontAlgn="base" hangingPunct="1">
        <a:spcBef>
          <a:spcPct val="0"/>
        </a:spcBef>
        <a:spcAft>
          <a:spcPct val="0"/>
        </a:spcAft>
        <a:defRPr sz="5867">
          <a:solidFill>
            <a:schemeClr val="tx1"/>
          </a:solidFill>
          <a:latin typeface="Calibri" charset="0"/>
        </a:defRPr>
      </a:lvl9pPr>
    </p:titleStyle>
    <p:bodyStyle>
      <a:lvl1pPr marL="457189" indent="-457189" algn="l" rtl="0" eaLnBrk="1" fontAlgn="base" hangingPunct="1">
        <a:spcBef>
          <a:spcPct val="20000"/>
        </a:spcBef>
        <a:spcAft>
          <a:spcPct val="0"/>
        </a:spcAft>
        <a:buFont typeface="Arial" charset="0"/>
        <a:buChar char="•"/>
        <a:defRPr sz="4267" b="0" i="0" kern="1200">
          <a:solidFill>
            <a:schemeClr val="tx1">
              <a:lumMod val="75000"/>
              <a:lumOff val="25000"/>
            </a:schemeClr>
          </a:solidFill>
          <a:latin typeface="Century Gothic" charset="0"/>
          <a:ea typeface="Century Gothic" charset="0"/>
          <a:cs typeface="Century Gothic" charset="0"/>
        </a:defRPr>
      </a:lvl1pPr>
      <a:lvl2pPr marL="990575" indent="-380990" algn="l" rtl="0" eaLnBrk="1" fontAlgn="base" hangingPunct="1">
        <a:spcBef>
          <a:spcPct val="20000"/>
        </a:spcBef>
        <a:spcAft>
          <a:spcPct val="0"/>
        </a:spcAft>
        <a:buFont typeface="Arial" charset="0"/>
        <a:buChar char="–"/>
        <a:defRPr sz="3733" b="0" i="0" kern="1200">
          <a:solidFill>
            <a:schemeClr val="tx1">
              <a:lumMod val="75000"/>
              <a:lumOff val="25000"/>
            </a:schemeClr>
          </a:solidFill>
          <a:latin typeface="Century Gothic" charset="0"/>
          <a:ea typeface="Century Gothic" charset="0"/>
          <a:cs typeface="Century Gothic" charset="0"/>
        </a:defRPr>
      </a:lvl2pPr>
      <a:lvl3pPr marL="1523962" indent="-304792" algn="l" rtl="0" eaLnBrk="1" fontAlgn="base" hangingPunct="1">
        <a:spcBef>
          <a:spcPct val="20000"/>
        </a:spcBef>
        <a:spcAft>
          <a:spcPct val="0"/>
        </a:spcAft>
        <a:buFont typeface="Arial" charset="0"/>
        <a:buChar char="•"/>
        <a:defRPr sz="3200" b="0" i="0" kern="1200">
          <a:solidFill>
            <a:schemeClr val="tx1">
              <a:lumMod val="75000"/>
              <a:lumOff val="25000"/>
            </a:schemeClr>
          </a:solidFill>
          <a:latin typeface="Century Gothic" charset="0"/>
          <a:ea typeface="Century Gothic" charset="0"/>
          <a:cs typeface="Century Gothic" charset="0"/>
        </a:defRPr>
      </a:lvl3pPr>
      <a:lvl4pPr marL="2133547"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4pPr>
      <a:lvl5pPr marL="2743131" indent="-304792" algn="l" rtl="0" eaLnBrk="1" fontAlgn="base" hangingPunct="1">
        <a:spcBef>
          <a:spcPct val="20000"/>
        </a:spcBef>
        <a:spcAft>
          <a:spcPct val="0"/>
        </a:spcAft>
        <a:buFont typeface="Arial" charset="0"/>
        <a:buChar char="»"/>
        <a:defRPr sz="2667" b="0" i="0" kern="1200">
          <a:solidFill>
            <a:schemeClr val="tx1">
              <a:lumMod val="75000"/>
              <a:lumOff val="25000"/>
            </a:schemeClr>
          </a:solidFill>
          <a:latin typeface="Century Gothic" charset="0"/>
          <a:ea typeface="Century Gothic" charset="0"/>
          <a:cs typeface="Century Gothic"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bit.ly/MDessapla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hyperlink" Target="http://bit.ly/COessapla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bit.ly/moessaplan" TargetMode="Externa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bit.ly/NVessaplan"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mailto:Plovell@all4ed.org"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hyperlink" Target="https://vimeo.com/16751112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hyperlink" Target="https://nces.ed.gov/programs/digest/d17/tables/dt17_203.50.asp?current=yes" TargetMode="External"/><Relationship Id="rId4" Type="http://schemas.openxmlformats.org/officeDocument/2006/relationships/hyperlink" Target="https://nces.ed.gov/programs/digest/d17/tables/dt17_204.10.asp?current=y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nces.ed.gov/programs/digest/d17/tables/dt17_203.50.asp?current=yes" TargetMode="External"/><Relationship Id="rId5" Type="http://schemas.openxmlformats.org/officeDocument/2006/relationships/hyperlink" Target="https://nces.ed.gov/programs/digest/d17/tables/dt17_204.10.asp?current=yes" TargetMode="External"/><Relationship Id="rId4" Type="http://schemas.openxmlformats.org/officeDocument/2006/relationships/hyperlink" Target="https://vimeo.com/167511129"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vimeo.com/16751112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hyperlink" Target="https://nces.ed.gov/programs/digest/d17/tables/dt17_203.50.asp?current=yes" TargetMode="External"/><Relationship Id="rId4" Type="http://schemas.openxmlformats.org/officeDocument/2006/relationships/hyperlink" Target="https://nces.ed.gov/programs/digest/d17/tables/dt17_204.10.asp?current=ye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vimeo.com/16751112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hyperlink" Target="https://nces.ed.gov/programs/digest/d17/tables/dt17_203.50.asp?current=yes" TargetMode="External"/><Relationship Id="rId4" Type="http://schemas.openxmlformats.org/officeDocument/2006/relationships/hyperlink" Target="https://nces.ed.gov/programs/digest/d17/tables/dt17_204.10.asp?current=ye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046F71-6F6D-F740-8AC3-76046FCFE174}"/>
              </a:ext>
            </a:extLst>
          </p:cNvPr>
          <p:cNvPicPr>
            <a:picLocks noChangeAspect="1"/>
          </p:cNvPicPr>
          <p:nvPr/>
        </p:nvPicPr>
        <p:blipFill rotWithShape="1">
          <a:blip r:embed="rId3">
            <a:extLst>
              <a:ext uri="{28A0092B-C50C-407E-A947-70E740481C1C}">
                <a14:useLocalDpi xmlns:a14="http://schemas.microsoft.com/office/drawing/2010/main" val="0"/>
              </a:ext>
            </a:extLst>
          </a:blip>
          <a:srcRect l="-392" b="15294"/>
          <a:stretch/>
        </p:blipFill>
        <p:spPr>
          <a:xfrm>
            <a:off x="-67733" y="0"/>
            <a:ext cx="12259733" cy="6857999"/>
          </a:xfrm>
          <a:prstGeom prst="rect">
            <a:avLst/>
          </a:prstGeom>
        </p:spPr>
      </p:pic>
      <p:grpSp>
        <p:nvGrpSpPr>
          <p:cNvPr id="9" name="Group 8"/>
          <p:cNvGrpSpPr/>
          <p:nvPr/>
        </p:nvGrpSpPr>
        <p:grpSpPr>
          <a:xfrm>
            <a:off x="293248" y="6370133"/>
            <a:ext cx="1588346" cy="369332"/>
            <a:chOff x="3926588" y="6089026"/>
            <a:chExt cx="1089204" cy="369332"/>
          </a:xfrm>
        </p:grpSpPr>
        <p:sp>
          <p:nvSpPr>
            <p:cNvPr id="10" name="Freeform 7"/>
            <p:cNvSpPr>
              <a:spLocks/>
            </p:cNvSpPr>
            <p:nvPr/>
          </p:nvSpPr>
          <p:spPr bwMode="auto">
            <a:xfrm>
              <a:off x="3926588" y="6155993"/>
              <a:ext cx="206610" cy="225050"/>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13" name="Rectangle 12"/>
            <p:cNvSpPr/>
            <p:nvPr/>
          </p:nvSpPr>
          <p:spPr>
            <a:xfrm>
              <a:off x="4133198" y="6089026"/>
              <a:ext cx="882594" cy="369332"/>
            </a:xfrm>
            <a:prstGeom prst="rect">
              <a:avLst/>
            </a:prstGeom>
          </p:spPr>
          <p:txBody>
            <a:bodyPr wrap="square">
              <a:spAutoFit/>
            </a:bodyPr>
            <a:lstStyle/>
            <a:p>
              <a:r>
                <a:rPr lang="en-US" dirty="0">
                  <a:solidFill>
                    <a:schemeClr val="bg1"/>
                  </a:solidFill>
                  <a:latin typeface="Century Gothic" charset="0"/>
                  <a:ea typeface="Century Gothic" charset="0"/>
                  <a:cs typeface="Century Gothic" charset="0"/>
                </a:rPr>
                <a:t>@all4ed</a:t>
              </a:r>
            </a:p>
          </p:txBody>
        </p:sp>
      </p:grpSp>
      <p:sp>
        <p:nvSpPr>
          <p:cNvPr id="5" name="Rectangle 4"/>
          <p:cNvSpPr/>
          <p:nvPr/>
        </p:nvSpPr>
        <p:spPr>
          <a:xfrm>
            <a:off x="0" y="0"/>
            <a:ext cx="8449733" cy="143933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solidFill>
                  <a:schemeClr val="bg1"/>
                </a:solidFill>
              </a:rPr>
              <a:t>Inclusion of Subgroups in ESSA Accountability Systems</a:t>
            </a:r>
          </a:p>
        </p:txBody>
      </p:sp>
    </p:spTree>
    <p:extLst>
      <p:ext uri="{BB962C8B-B14F-4D97-AF65-F5344CB8AC3E}">
        <p14:creationId xmlns:p14="http://schemas.microsoft.com/office/powerpoint/2010/main" val="153899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524" y="1471286"/>
            <a:ext cx="3613089" cy="4675762"/>
          </a:xfrm>
          <a:prstGeom prst="rect">
            <a:avLst/>
          </a:prstGeom>
          <a:ln>
            <a:solidFill>
              <a:schemeClr val="tx1"/>
            </a:solidFill>
          </a:ln>
        </p:spPr>
      </p:pic>
      <p:sp>
        <p:nvSpPr>
          <p:cNvPr id="11" name="Rectangle 10"/>
          <p:cNvSpPr/>
          <p:nvPr/>
        </p:nvSpPr>
        <p:spPr>
          <a:xfrm>
            <a:off x="426960" y="4763717"/>
            <a:ext cx="3655184" cy="8043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https://all4ed.org/</a:t>
            </a:r>
            <a:r>
              <a:rPr lang="en-US" sz="2400" b="1" dirty="0" err="1"/>
              <a:t>essa</a:t>
            </a:r>
            <a:r>
              <a:rPr lang="en-US" sz="2400" b="1" dirty="0"/>
              <a:t>/</a:t>
            </a:r>
            <a:r>
              <a:rPr lang="en-US" sz="2400" b="1" dirty="0" err="1"/>
              <a:t>essa</a:t>
            </a:r>
            <a:r>
              <a:rPr lang="en-US" sz="2400" b="1" dirty="0"/>
              <a:t>-in-your-state</a:t>
            </a:r>
            <a:endParaRPr lang="en-US" sz="2400" dirty="0"/>
          </a:p>
        </p:txBody>
      </p:sp>
      <p:sp>
        <p:nvSpPr>
          <p:cNvPr id="10" name="Rectangle 9">
            <a:extLst>
              <a:ext uri="{FF2B5EF4-FFF2-40B4-BE49-F238E27FC236}">
                <a16:creationId xmlns:a16="http://schemas.microsoft.com/office/drawing/2014/main" id="{D6BCD5DA-AE4D-42AA-B680-687C2C405101}"/>
              </a:ext>
            </a:extLst>
          </p:cNvPr>
          <p:cNvSpPr/>
          <p:nvPr/>
        </p:nvSpPr>
        <p:spPr>
          <a:xfrm>
            <a:off x="0" y="0"/>
            <a:ext cx="5638800"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Equity Dashboards</a:t>
            </a:r>
          </a:p>
        </p:txBody>
      </p:sp>
      <p:sp>
        <p:nvSpPr>
          <p:cNvPr id="13" name="Subtitle 12">
            <a:extLst>
              <a:ext uri="{FF2B5EF4-FFF2-40B4-BE49-F238E27FC236}">
                <a16:creationId xmlns:a16="http://schemas.microsoft.com/office/drawing/2014/main" id="{5758A2A8-12FE-7B45-8ABC-8850C28BF32C}"/>
              </a:ext>
            </a:extLst>
          </p:cNvPr>
          <p:cNvSpPr>
            <a:spLocks noGrp="1"/>
          </p:cNvSpPr>
          <p:nvPr>
            <p:ph type="subTitle" idx="1"/>
          </p:nvPr>
        </p:nvSpPr>
        <p:spPr>
          <a:xfrm>
            <a:off x="5463176" y="1471286"/>
            <a:ext cx="6119223" cy="4675762"/>
          </a:xfrm>
        </p:spPr>
        <p:txBody>
          <a:bodyPr/>
          <a:lstStyle/>
          <a:p>
            <a:pPr marL="342900" indent="-342900" algn="l">
              <a:buFont typeface="Arial" panose="020B0604020202020204" pitchFamily="34" charset="0"/>
              <a:buChar char="•"/>
            </a:pPr>
            <a:r>
              <a:rPr lang="en-US" dirty="0"/>
              <a:t>Each state’s ESSA plan evaluated on 14 equity indicators</a:t>
            </a:r>
          </a:p>
          <a:p>
            <a:pPr marL="342900" indent="-342900" algn="l">
              <a:buFont typeface="Arial" panose="020B0604020202020204" pitchFamily="34" charset="0"/>
              <a:buChar char="•"/>
            </a:pPr>
            <a:r>
              <a:rPr lang="en-US" dirty="0"/>
              <a:t>States receive a red, yellow, or green rating on each indicator</a:t>
            </a:r>
          </a:p>
          <a:p>
            <a:pPr marL="342900" indent="-342900" algn="l">
              <a:buFont typeface="Arial" panose="020B0604020202020204" pitchFamily="34" charset="0"/>
              <a:buChar char="•"/>
            </a:pPr>
            <a:r>
              <a:rPr lang="en-US" dirty="0"/>
              <a:t>Areas examined include long-term goals, state-selected accountability indicators and their respective weights, the inclusion of subgroups, school identification, and more</a:t>
            </a:r>
          </a:p>
        </p:txBody>
      </p:sp>
    </p:spTree>
    <p:extLst>
      <p:ext uri="{BB962C8B-B14F-4D97-AF65-F5344CB8AC3E}">
        <p14:creationId xmlns:p14="http://schemas.microsoft.com/office/powerpoint/2010/main" val="426823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6BCD5DA-AE4D-42AA-B680-687C2C405101}"/>
              </a:ext>
            </a:extLst>
          </p:cNvPr>
          <p:cNvSpPr/>
          <p:nvPr/>
        </p:nvSpPr>
        <p:spPr>
          <a:xfrm>
            <a:off x="0" y="0"/>
            <a:ext cx="5638800"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Equity Dashboards</a:t>
            </a:r>
          </a:p>
        </p:txBody>
      </p:sp>
      <p:sp>
        <p:nvSpPr>
          <p:cNvPr id="13" name="Subtitle 12">
            <a:extLst>
              <a:ext uri="{FF2B5EF4-FFF2-40B4-BE49-F238E27FC236}">
                <a16:creationId xmlns:a16="http://schemas.microsoft.com/office/drawing/2014/main" id="{5758A2A8-12FE-7B45-8ABC-8850C28BF32C}"/>
              </a:ext>
            </a:extLst>
          </p:cNvPr>
          <p:cNvSpPr>
            <a:spLocks noGrp="1"/>
          </p:cNvSpPr>
          <p:nvPr>
            <p:ph type="subTitle" idx="1"/>
          </p:nvPr>
        </p:nvSpPr>
        <p:spPr>
          <a:xfrm>
            <a:off x="5463176" y="1471286"/>
            <a:ext cx="6119223" cy="4675762"/>
          </a:xfrm>
        </p:spPr>
        <p:txBody>
          <a:bodyPr/>
          <a:lstStyle/>
          <a:p>
            <a:pPr marL="342900" indent="-342900" algn="l">
              <a:buFont typeface="Arial" panose="020B0604020202020204" pitchFamily="34" charset="0"/>
              <a:buChar char="•"/>
            </a:pPr>
            <a:r>
              <a:rPr lang="en-US" dirty="0"/>
              <a:t>Do historically underserved students count in school ratings?</a:t>
            </a:r>
          </a:p>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Will schools be identified for support if historically underserved students consistently underperform?</a:t>
            </a:r>
          </a:p>
        </p:txBody>
      </p:sp>
      <p:pic>
        <p:nvPicPr>
          <p:cNvPr id="6" name="Picture 5">
            <a:extLst>
              <a:ext uri="{FF2B5EF4-FFF2-40B4-BE49-F238E27FC236}">
                <a16:creationId xmlns:a16="http://schemas.microsoft.com/office/drawing/2014/main" id="{050A8615-B0A7-4FFE-8B84-5DFD2D53D037}"/>
              </a:ext>
            </a:extLst>
          </p:cNvPr>
          <p:cNvPicPr>
            <a:picLocks noChangeAspect="1"/>
          </p:cNvPicPr>
          <p:nvPr/>
        </p:nvPicPr>
        <p:blipFill>
          <a:blip r:embed="rId2"/>
          <a:stretch>
            <a:fillRect/>
          </a:stretch>
        </p:blipFill>
        <p:spPr>
          <a:xfrm>
            <a:off x="758151" y="1604512"/>
            <a:ext cx="3291960" cy="4244735"/>
          </a:xfrm>
          <a:prstGeom prst="rect">
            <a:avLst/>
          </a:prstGeom>
          <a:ln>
            <a:solidFill>
              <a:schemeClr val="dk1">
                <a:shade val="95000"/>
                <a:satMod val="105000"/>
              </a:schemeClr>
            </a:solidFill>
          </a:ln>
        </p:spPr>
      </p:pic>
    </p:spTree>
    <p:extLst>
      <p:ext uri="{BB962C8B-B14F-4D97-AF65-F5344CB8AC3E}">
        <p14:creationId xmlns:p14="http://schemas.microsoft.com/office/powerpoint/2010/main" val="687265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Inclusion of Subgroups in Ratings</a:t>
            </a:r>
          </a:p>
        </p:txBody>
      </p:sp>
      <p:sp>
        <p:nvSpPr>
          <p:cNvPr id="6" name="TextBox 5">
            <a:extLst>
              <a:ext uri="{FF2B5EF4-FFF2-40B4-BE49-F238E27FC236}">
                <a16:creationId xmlns:a16="http://schemas.microsoft.com/office/drawing/2014/main" id="{3C6DEFE2-7F8A-4F74-9D67-B9BD30BE3F66}"/>
              </a:ext>
            </a:extLst>
          </p:cNvPr>
          <p:cNvSpPr txBox="1"/>
          <p:nvPr/>
        </p:nvSpPr>
        <p:spPr>
          <a:xfrm>
            <a:off x="1482969" y="2461863"/>
            <a:ext cx="9226062" cy="3231654"/>
          </a:xfrm>
          <a:prstGeom prst="rect">
            <a:avLst/>
          </a:prstGeom>
          <a:noFill/>
        </p:spPr>
        <p:txBody>
          <a:bodyPr wrap="square" rtlCol="0">
            <a:spAutoFit/>
          </a:bodyPr>
          <a:lstStyle/>
          <a:p>
            <a:r>
              <a:rPr lang="en-US" sz="2400" dirty="0"/>
              <a:t>“Establish a system of meaningfully differentiating, on an annual basis, all public schools in the State, which shall –</a:t>
            </a:r>
          </a:p>
          <a:p>
            <a:r>
              <a:rPr lang="en-US" sz="2400" dirty="0"/>
              <a:t>	(i) be based on all indicators in the State’s 	accountability system under subparagraph (B), </a:t>
            </a:r>
          </a:p>
          <a:p>
            <a:r>
              <a:rPr lang="en-US" sz="2400" dirty="0"/>
              <a:t>	for all students and for each subgroup of students,</a:t>
            </a:r>
          </a:p>
          <a:p>
            <a:r>
              <a:rPr lang="en-US" sz="2400" dirty="0"/>
              <a:t>	consistent with the requirements of such 	subparagraph.” </a:t>
            </a:r>
            <a:r>
              <a:rPr lang="en-US" dirty="0"/>
              <a:t>	</a:t>
            </a:r>
          </a:p>
          <a:p>
            <a:endParaRPr lang="en-US" dirty="0"/>
          </a:p>
          <a:p>
            <a:r>
              <a:rPr lang="en-US" dirty="0"/>
              <a:t>[ESSA, Section 1111(c)(4)(C)(i)]</a:t>
            </a:r>
          </a:p>
        </p:txBody>
      </p:sp>
      <p:sp>
        <p:nvSpPr>
          <p:cNvPr id="4" name="TextBox 3">
            <a:extLst>
              <a:ext uri="{FF2B5EF4-FFF2-40B4-BE49-F238E27FC236}">
                <a16:creationId xmlns:a16="http://schemas.microsoft.com/office/drawing/2014/main" id="{2705FF89-E18B-4C43-A1CA-B482D097ADD0}"/>
              </a:ext>
            </a:extLst>
          </p:cNvPr>
          <p:cNvSpPr txBox="1"/>
          <p:nvPr/>
        </p:nvSpPr>
        <p:spPr>
          <a:xfrm>
            <a:off x="714727" y="1414611"/>
            <a:ext cx="10146704" cy="6340197"/>
          </a:xfrm>
          <a:prstGeom prst="rect">
            <a:avLst/>
          </a:prstGeom>
          <a:noFill/>
        </p:spPr>
        <p:txBody>
          <a:bodyPr wrap="square" rtlCol="0">
            <a:spAutoFit/>
          </a:bodyPr>
          <a:lstStyle/>
          <a:p>
            <a:pPr>
              <a:spcAft>
                <a:spcPts val="1200"/>
              </a:spcAft>
            </a:pPr>
            <a:r>
              <a:rPr lang="en-US" sz="2400" b="1" dirty="0">
                <a:latin typeface="Century Gothic" panose="020B0502020202020204" pitchFamily="34" charset="0"/>
              </a:rPr>
              <a:t>ESSA requires states to disaggregate every indicator in their accountability systems and include subgroups in school ratings</a:t>
            </a:r>
          </a:p>
          <a:p>
            <a:pPr>
              <a:spcAft>
                <a:spcPts val="1200"/>
              </a:spcAft>
            </a:pP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pPr>
              <a:spcAft>
                <a:spcPts val="1200"/>
              </a:spcAft>
            </a:pPr>
            <a:r>
              <a:rPr lang="en-US" sz="2400" b="1" dirty="0">
                <a:latin typeface="Century Gothic" panose="020B0502020202020204" pitchFamily="34" charset="0"/>
              </a:rPr>
              <a:t>Required subgroups: </a:t>
            </a:r>
            <a:r>
              <a:rPr lang="en-US" sz="2400" dirty="0">
                <a:latin typeface="Century Gothic" panose="020B0502020202020204" pitchFamily="34" charset="0"/>
              </a:rPr>
              <a:t>major racial/ethnic groups, low-income students, English learners, and students with disabilities</a:t>
            </a:r>
            <a:endParaRPr lang="en-US" sz="2400" b="1" dirty="0">
              <a:latin typeface="Century Gothic" panose="020B0502020202020204" pitchFamily="34" charset="0"/>
            </a:endParaRPr>
          </a:p>
          <a:p>
            <a:pPr>
              <a:spcAft>
                <a:spcPts val="1200"/>
              </a:spcAft>
            </a:pPr>
            <a:endParaRPr lang="en-US" sz="2400" b="1" dirty="0">
              <a:latin typeface="Century Gothic" panose="020B0502020202020204" pitchFamily="34" charset="0"/>
            </a:endParaRPr>
          </a:p>
          <a:p>
            <a:endParaRPr lang="en-US" dirty="0">
              <a:latin typeface="Century" panose="02040604050505020304" pitchFamily="18" charset="0"/>
            </a:endParaRPr>
          </a:p>
        </p:txBody>
      </p:sp>
    </p:spTree>
    <p:extLst>
      <p:ext uri="{BB962C8B-B14F-4D97-AF65-F5344CB8AC3E}">
        <p14:creationId xmlns:p14="http://schemas.microsoft.com/office/powerpoint/2010/main" val="198114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10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xEl>
                                              <p:pRg st="5" end="5"/>
                                            </p:txEl>
                                          </p:spTgt>
                                        </p:tgtEl>
                                        <p:attrNameLst>
                                          <p:attrName>style.visibility</p:attrName>
                                        </p:attrNameLst>
                                      </p:cBhvr>
                                      <p:to>
                                        <p:strVal val="visible"/>
                                      </p:to>
                                    </p:set>
                                    <p:animEffect transition="in" filter="fade">
                                      <p:cBhvr>
                                        <p:cTn id="19" dur="500"/>
                                        <p:tgtEl>
                                          <p:spTgt spid="6">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nodeType="clickEffect">
                                  <p:stCondLst>
                                    <p:cond delay="0"/>
                                  </p:stCondLst>
                                  <p:childTnLst>
                                    <p:animClr clrSpc="rgb" dir="cw">
                                      <p:cBhvr override="childStyle">
                                        <p:cTn id="23" dur="1000" fill="hold"/>
                                        <p:tgtEl>
                                          <p:spTgt spid="6">
                                            <p:txEl>
                                              <p:pRg st="2" end="2"/>
                                            </p:txEl>
                                          </p:spTgt>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B8CBA-C6C3-403B-BE42-B9D8BF489BE6}"/>
              </a:ext>
            </a:extLst>
          </p:cNvPr>
          <p:cNvPicPr>
            <a:picLocks noChangeAspect="1"/>
          </p:cNvPicPr>
          <p:nvPr/>
        </p:nvPicPr>
        <p:blipFill>
          <a:blip r:embed="rId3"/>
          <a:stretch>
            <a:fillRect/>
          </a:stretch>
        </p:blipFill>
        <p:spPr>
          <a:xfrm>
            <a:off x="0" y="686583"/>
            <a:ext cx="12192000" cy="5484833"/>
          </a:xfrm>
          <a:prstGeom prst="rect">
            <a:avLst/>
          </a:prstGeom>
        </p:spPr>
      </p:pic>
    </p:spTree>
    <p:extLst>
      <p:ext uri="{BB962C8B-B14F-4D97-AF65-F5344CB8AC3E}">
        <p14:creationId xmlns:p14="http://schemas.microsoft.com/office/powerpoint/2010/main" val="2705638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6EA24-0226-425B-BE55-73CE0FF314E2}"/>
              </a:ext>
            </a:extLst>
          </p:cNvPr>
          <p:cNvPicPr>
            <a:picLocks noChangeAspect="1"/>
          </p:cNvPicPr>
          <p:nvPr/>
        </p:nvPicPr>
        <p:blipFill>
          <a:blip r:embed="rId3"/>
          <a:stretch>
            <a:fillRect/>
          </a:stretch>
        </p:blipFill>
        <p:spPr>
          <a:xfrm>
            <a:off x="0" y="932844"/>
            <a:ext cx="12192000" cy="4992311"/>
          </a:xfrm>
          <a:prstGeom prst="rect">
            <a:avLst/>
          </a:prstGeom>
        </p:spPr>
      </p:pic>
    </p:spTree>
    <p:extLst>
      <p:ext uri="{BB962C8B-B14F-4D97-AF65-F5344CB8AC3E}">
        <p14:creationId xmlns:p14="http://schemas.microsoft.com/office/powerpoint/2010/main" val="307875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E5B451-F304-44F8-958C-79721DF2F0EF}"/>
              </a:ext>
            </a:extLst>
          </p:cNvPr>
          <p:cNvSpPr/>
          <p:nvPr/>
        </p:nvSpPr>
        <p:spPr>
          <a:xfrm>
            <a:off x="-1" y="0"/>
            <a:ext cx="12192000" cy="127670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What is the graduation rate for </a:t>
            </a:r>
          </a:p>
          <a:p>
            <a:pPr algn="ctr"/>
            <a:r>
              <a:rPr lang="en-US" sz="4000" b="1" dirty="0"/>
              <a:t>African American students?</a:t>
            </a:r>
          </a:p>
        </p:txBody>
      </p:sp>
      <p:pic>
        <p:nvPicPr>
          <p:cNvPr id="5" name="Picture 4">
            <a:extLst>
              <a:ext uri="{FF2B5EF4-FFF2-40B4-BE49-F238E27FC236}">
                <a16:creationId xmlns:a16="http://schemas.microsoft.com/office/drawing/2014/main" id="{6BF1A932-079A-4D10-ADE6-1ADCC49E05BE}"/>
              </a:ext>
            </a:extLst>
          </p:cNvPr>
          <p:cNvPicPr>
            <a:picLocks noChangeAspect="1"/>
          </p:cNvPicPr>
          <p:nvPr/>
        </p:nvPicPr>
        <p:blipFill>
          <a:blip r:embed="rId3"/>
          <a:stretch>
            <a:fillRect/>
          </a:stretch>
        </p:blipFill>
        <p:spPr>
          <a:xfrm>
            <a:off x="2938462" y="3036497"/>
            <a:ext cx="6315075" cy="3497652"/>
          </a:xfrm>
          <a:prstGeom prst="rect">
            <a:avLst/>
          </a:prstGeom>
        </p:spPr>
      </p:pic>
      <p:pic>
        <p:nvPicPr>
          <p:cNvPr id="6" name="Picture 5">
            <a:extLst>
              <a:ext uri="{FF2B5EF4-FFF2-40B4-BE49-F238E27FC236}">
                <a16:creationId xmlns:a16="http://schemas.microsoft.com/office/drawing/2014/main" id="{ABD980E4-6BB8-4961-8153-ACA754A07D6E}"/>
              </a:ext>
            </a:extLst>
          </p:cNvPr>
          <p:cNvPicPr>
            <a:picLocks noChangeAspect="1"/>
          </p:cNvPicPr>
          <p:nvPr/>
        </p:nvPicPr>
        <p:blipFill>
          <a:blip r:embed="rId4"/>
          <a:stretch>
            <a:fillRect/>
          </a:stretch>
        </p:blipFill>
        <p:spPr>
          <a:xfrm>
            <a:off x="2938462" y="1276708"/>
            <a:ext cx="6334125" cy="1759789"/>
          </a:xfrm>
          <a:prstGeom prst="rect">
            <a:avLst/>
          </a:prstGeom>
        </p:spPr>
      </p:pic>
      <p:sp>
        <p:nvSpPr>
          <p:cNvPr id="8" name="Rectangle 7">
            <a:extLst>
              <a:ext uri="{FF2B5EF4-FFF2-40B4-BE49-F238E27FC236}">
                <a16:creationId xmlns:a16="http://schemas.microsoft.com/office/drawing/2014/main" id="{9C8F5963-3916-4240-85EC-4E3DD6AF51E1}"/>
              </a:ext>
            </a:extLst>
          </p:cNvPr>
          <p:cNvSpPr/>
          <p:nvPr/>
        </p:nvSpPr>
        <p:spPr>
          <a:xfrm>
            <a:off x="5607170" y="4873925"/>
            <a:ext cx="793630" cy="2242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781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32638" y="442793"/>
            <a:ext cx="540893" cy="5308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ounded Rectangle 4"/>
          <p:cNvSpPr/>
          <p:nvPr/>
        </p:nvSpPr>
        <p:spPr>
          <a:xfrm>
            <a:off x="922283" y="1509506"/>
            <a:ext cx="7717220" cy="551793"/>
          </a:xfrm>
          <a:prstGeom prst="roundRect">
            <a:avLst/>
          </a:prstGeom>
          <a:noFill/>
          <a:ln w="142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4" name="Rectangle 3"/>
          <p:cNvSpPr/>
          <p:nvPr/>
        </p:nvSpPr>
        <p:spPr>
          <a:xfrm>
            <a:off x="2449002" y="4336112"/>
            <a:ext cx="28624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p:cNvSpPr/>
          <p:nvPr/>
        </p:nvSpPr>
        <p:spPr>
          <a:xfrm>
            <a:off x="9967402" y="5186019"/>
            <a:ext cx="28624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p:nvSpPr>
        <p:spPr>
          <a:xfrm>
            <a:off x="9978003" y="6309805"/>
            <a:ext cx="286247" cy="24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p:nvSpPr>
        <p:spPr>
          <a:xfrm>
            <a:off x="9979770" y="4637824"/>
            <a:ext cx="286247" cy="24384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2449002" y="6005672"/>
            <a:ext cx="286247" cy="24384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Slide Number Placeholder 9">
            <a:extLst>
              <a:ext uri="{FF2B5EF4-FFF2-40B4-BE49-F238E27FC236}">
                <a16:creationId xmlns:a16="http://schemas.microsoft.com/office/drawing/2014/main" id="{48C06D04-81CA-480A-B1D8-0747BAA24E0B}"/>
              </a:ext>
            </a:extLst>
          </p:cNvPr>
          <p:cNvSpPr>
            <a:spLocks noGrp="1"/>
          </p:cNvSpPr>
          <p:nvPr>
            <p:ph type="sldNum" sz="quarter" idx="12"/>
          </p:nvPr>
        </p:nvSpPr>
        <p:spPr/>
        <p:txBody>
          <a:bodyPr/>
          <a:lstStyle/>
          <a:p>
            <a:fld id="{6C411752-84A8-4929-8019-72BD662DCE24}" type="slidenum">
              <a:rPr lang="en-US" smtClean="0"/>
              <a:t>16</a:t>
            </a:fld>
            <a:endParaRPr lang="en-US"/>
          </a:p>
        </p:txBody>
      </p:sp>
    </p:spTree>
    <p:extLst>
      <p:ext uri="{BB962C8B-B14F-4D97-AF65-F5344CB8AC3E}">
        <p14:creationId xmlns:p14="http://schemas.microsoft.com/office/powerpoint/2010/main" val="27448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532638" y="442793"/>
            <a:ext cx="540893" cy="53087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5" y="0"/>
            <a:ext cx="12192000" cy="6858000"/>
          </a:xfrm>
          <a:prstGeom prst="rect">
            <a:avLst/>
          </a:prstGeom>
        </p:spPr>
      </p:pic>
      <p:sp>
        <p:nvSpPr>
          <p:cNvPr id="5" name="Rounded Rectangle 4"/>
          <p:cNvSpPr/>
          <p:nvPr/>
        </p:nvSpPr>
        <p:spPr>
          <a:xfrm>
            <a:off x="147484" y="2517057"/>
            <a:ext cx="11759381" cy="412955"/>
          </a:xfrm>
          <a:prstGeom prst="roundRect">
            <a:avLst/>
          </a:prstGeom>
          <a:noFill/>
          <a:ln w="142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6" name="Down Arrow 5"/>
          <p:cNvSpPr/>
          <p:nvPr/>
        </p:nvSpPr>
        <p:spPr>
          <a:xfrm>
            <a:off x="10586913" y="835743"/>
            <a:ext cx="1482297" cy="1681315"/>
          </a:xfrm>
          <a:prstGeom prst="downArrow">
            <a:avLst/>
          </a:prstGeom>
          <a:solidFill>
            <a:srgbClr val="FFFF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351"/>
          </a:p>
        </p:txBody>
      </p:sp>
      <p:sp>
        <p:nvSpPr>
          <p:cNvPr id="4" name="Slide Number Placeholder 3">
            <a:extLst>
              <a:ext uri="{FF2B5EF4-FFF2-40B4-BE49-F238E27FC236}">
                <a16:creationId xmlns:a16="http://schemas.microsoft.com/office/drawing/2014/main" id="{3C4340BE-180A-4EB3-BAD6-493EB8C14F1D}"/>
              </a:ext>
            </a:extLst>
          </p:cNvPr>
          <p:cNvSpPr>
            <a:spLocks noGrp="1"/>
          </p:cNvSpPr>
          <p:nvPr>
            <p:ph type="sldNum" sz="quarter" idx="12"/>
          </p:nvPr>
        </p:nvSpPr>
        <p:spPr/>
        <p:txBody>
          <a:bodyPr/>
          <a:lstStyle/>
          <a:p>
            <a:fld id="{6C411752-84A8-4929-8019-72BD662DCE24}" type="slidenum">
              <a:rPr lang="en-US" smtClean="0"/>
              <a:t>17</a:t>
            </a:fld>
            <a:endParaRPr lang="en-US"/>
          </a:p>
        </p:txBody>
      </p:sp>
    </p:spTree>
    <p:extLst>
      <p:ext uri="{BB962C8B-B14F-4D97-AF65-F5344CB8AC3E}">
        <p14:creationId xmlns:p14="http://schemas.microsoft.com/office/powerpoint/2010/main" val="729249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Inclusion of Subgroups in Ratings</a:t>
            </a:r>
          </a:p>
        </p:txBody>
      </p:sp>
      <p:pic>
        <p:nvPicPr>
          <p:cNvPr id="3" name="Picture 2">
            <a:extLst>
              <a:ext uri="{FF2B5EF4-FFF2-40B4-BE49-F238E27FC236}">
                <a16:creationId xmlns:a16="http://schemas.microsoft.com/office/drawing/2014/main" id="{F4EFAD13-2692-114A-9E7F-2E9A2862D833}"/>
              </a:ext>
            </a:extLst>
          </p:cNvPr>
          <p:cNvPicPr>
            <a:picLocks noChangeAspect="1"/>
          </p:cNvPicPr>
          <p:nvPr/>
        </p:nvPicPr>
        <p:blipFill>
          <a:blip r:embed="rId3"/>
          <a:stretch>
            <a:fillRect/>
          </a:stretch>
        </p:blipFill>
        <p:spPr>
          <a:xfrm>
            <a:off x="159564" y="1117600"/>
            <a:ext cx="11887200" cy="4953000"/>
          </a:xfrm>
          <a:prstGeom prst="rect">
            <a:avLst/>
          </a:prstGeom>
        </p:spPr>
      </p:pic>
    </p:spTree>
    <p:extLst>
      <p:ext uri="{BB962C8B-B14F-4D97-AF65-F5344CB8AC3E}">
        <p14:creationId xmlns:p14="http://schemas.microsoft.com/office/powerpoint/2010/main" val="3079830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Inclusion of Subgroups in Ratings</a:t>
            </a:r>
          </a:p>
        </p:txBody>
      </p:sp>
      <p:pic>
        <p:nvPicPr>
          <p:cNvPr id="3" name="Picture 2">
            <a:extLst>
              <a:ext uri="{FF2B5EF4-FFF2-40B4-BE49-F238E27FC236}">
                <a16:creationId xmlns:a16="http://schemas.microsoft.com/office/drawing/2014/main" id="{F4EFAD13-2692-114A-9E7F-2E9A2862D833}"/>
              </a:ext>
            </a:extLst>
          </p:cNvPr>
          <p:cNvPicPr>
            <a:picLocks noChangeAspect="1"/>
          </p:cNvPicPr>
          <p:nvPr/>
        </p:nvPicPr>
        <p:blipFill rotWithShape="1">
          <a:blip r:embed="rId3"/>
          <a:srcRect l="52931"/>
          <a:stretch/>
        </p:blipFill>
        <p:spPr>
          <a:xfrm>
            <a:off x="6451600" y="1117600"/>
            <a:ext cx="5595164" cy="4953000"/>
          </a:xfrm>
          <a:prstGeom prst="rect">
            <a:avLst/>
          </a:prstGeom>
        </p:spPr>
      </p:pic>
      <p:sp>
        <p:nvSpPr>
          <p:cNvPr id="4" name="Subtitle 3">
            <a:extLst>
              <a:ext uri="{FF2B5EF4-FFF2-40B4-BE49-F238E27FC236}">
                <a16:creationId xmlns:a16="http://schemas.microsoft.com/office/drawing/2014/main" id="{58D0BE39-ADF2-AD4F-AA1A-70282B5E5196}"/>
              </a:ext>
            </a:extLst>
          </p:cNvPr>
          <p:cNvSpPr>
            <a:spLocks noGrp="1"/>
          </p:cNvSpPr>
          <p:nvPr>
            <p:ph type="subTitle" idx="1"/>
          </p:nvPr>
        </p:nvSpPr>
        <p:spPr>
          <a:xfrm>
            <a:off x="338668" y="2748631"/>
            <a:ext cx="5595164" cy="1360737"/>
          </a:xfrm>
        </p:spPr>
        <p:txBody>
          <a:bodyPr/>
          <a:lstStyle/>
          <a:p>
            <a:pPr algn="l"/>
            <a:r>
              <a:rPr lang="en-US" dirty="0">
                <a:solidFill>
                  <a:schemeClr val="tx1"/>
                </a:solidFill>
              </a:rPr>
              <a:t>The 12 </a:t>
            </a:r>
            <a:r>
              <a:rPr lang="en-US" b="1" dirty="0">
                <a:solidFill>
                  <a:srgbClr val="E03935"/>
                </a:solidFill>
              </a:rPr>
              <a:t>red</a:t>
            </a:r>
            <a:r>
              <a:rPr lang="en-US" dirty="0"/>
              <a:t> </a:t>
            </a:r>
            <a:r>
              <a:rPr lang="en-US" b="1" dirty="0">
                <a:solidFill>
                  <a:srgbClr val="E03935"/>
                </a:solidFill>
              </a:rPr>
              <a:t>states</a:t>
            </a:r>
            <a:r>
              <a:rPr lang="en-US" dirty="0"/>
              <a:t> exclude ESSA subgroups in calculating </a:t>
            </a:r>
            <a:r>
              <a:rPr lang="en-US" u="sng" dirty="0"/>
              <a:t>some, or all,</a:t>
            </a:r>
            <a:r>
              <a:rPr lang="en-US" dirty="0"/>
              <a:t> school ratings.</a:t>
            </a:r>
          </a:p>
        </p:txBody>
      </p:sp>
    </p:spTree>
    <p:extLst>
      <p:ext uri="{BB962C8B-B14F-4D97-AF65-F5344CB8AC3E}">
        <p14:creationId xmlns:p14="http://schemas.microsoft.com/office/powerpoint/2010/main" val="248768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409"/>
            <a:ext cx="12461172" cy="7009409"/>
          </a:xfrm>
          <a:prstGeom prst="rect">
            <a:avLst/>
          </a:prstGeom>
        </p:spPr>
      </p:pic>
      <p:sp>
        <p:nvSpPr>
          <p:cNvPr id="3" name="TextBox 2"/>
          <p:cNvSpPr txBox="1"/>
          <p:nvPr/>
        </p:nvSpPr>
        <p:spPr>
          <a:xfrm>
            <a:off x="861826" y="1651261"/>
            <a:ext cx="2971800" cy="1015663"/>
          </a:xfrm>
          <a:prstGeom prst="rect">
            <a:avLst/>
          </a:prstGeom>
          <a:noFill/>
        </p:spPr>
        <p:txBody>
          <a:bodyPr wrap="square" rtlCol="0">
            <a:spAutoFit/>
          </a:bodyPr>
          <a:lstStyle/>
          <a:p>
            <a:pPr algn="ctr"/>
            <a:r>
              <a:rPr lang="en-US" sz="6000" b="1" spc="600" dirty="0">
                <a:solidFill>
                  <a:schemeClr val="bg2"/>
                </a:solidFill>
                <a:latin typeface="Century Gothic" charset="0"/>
                <a:ea typeface="Century Gothic" charset="0"/>
                <a:cs typeface="Century Gothic" charset="0"/>
              </a:rPr>
              <a:t>NCLB</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6" y="3556456"/>
            <a:ext cx="12461172" cy="4698907"/>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298" t="2582" r="8206" b="21921"/>
          <a:stretch/>
        </p:blipFill>
        <p:spPr>
          <a:xfrm>
            <a:off x="11766" y="-151409"/>
            <a:ext cx="12437640" cy="3946834"/>
          </a:xfrm>
          <a:prstGeom prst="rect">
            <a:avLst/>
          </a:prstGeom>
        </p:spPr>
      </p:pic>
      <p:sp>
        <p:nvSpPr>
          <p:cNvPr id="8" name="Rectangle 7"/>
          <p:cNvSpPr/>
          <p:nvPr/>
        </p:nvSpPr>
        <p:spPr>
          <a:xfrm>
            <a:off x="4858871" y="3463028"/>
            <a:ext cx="2474259" cy="793377"/>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spc="600" dirty="0">
                <a:latin typeface="Century Gothic" charset="0"/>
                <a:ea typeface="Century Gothic" charset="0"/>
                <a:cs typeface="Century Gothic" charset="0"/>
              </a:rPr>
              <a:t>ESSA</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6295" y="-1602379"/>
            <a:ext cx="3334871" cy="2021416"/>
          </a:xfrm>
          <a:prstGeom prst="rect">
            <a:avLst/>
          </a:prstGeom>
        </p:spPr>
      </p:pic>
      <p:sp>
        <p:nvSpPr>
          <p:cNvPr id="4" name="Slide Number Placeholder 3">
            <a:extLst>
              <a:ext uri="{FF2B5EF4-FFF2-40B4-BE49-F238E27FC236}">
                <a16:creationId xmlns:a16="http://schemas.microsoft.com/office/drawing/2014/main" id="{2D44CC88-D254-43F5-9B31-49D830AC5235}"/>
              </a:ext>
            </a:extLst>
          </p:cNvPr>
          <p:cNvSpPr>
            <a:spLocks noGrp="1"/>
          </p:cNvSpPr>
          <p:nvPr>
            <p:ph type="sldNum" sz="quarter" idx="12"/>
          </p:nvPr>
        </p:nvSpPr>
        <p:spPr/>
        <p:txBody>
          <a:bodyPr/>
          <a:lstStyle/>
          <a:p>
            <a:fld id="{69E57DC2-970A-4B3E-BB1C-7A09969E49DF}" type="slidenum">
              <a:rPr lang="en-US" smtClean="0"/>
              <a:t>2</a:t>
            </a:fld>
            <a:endParaRPr lang="en-US" dirty="0"/>
          </a:p>
        </p:txBody>
      </p:sp>
    </p:spTree>
    <p:extLst>
      <p:ext uri="{BB962C8B-B14F-4D97-AF65-F5344CB8AC3E}">
        <p14:creationId xmlns:p14="http://schemas.microsoft.com/office/powerpoint/2010/main" val="356062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900" decel="100000" fill="hold"/>
                                        <p:tgtEl>
                                          <p:spTgt spid="6"/>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4" fill="hold">
                            <p:stCondLst>
                              <p:cond delay="1000"/>
                            </p:stCondLst>
                            <p:childTnLst>
                              <p:par>
                                <p:cTn id="25" presetID="47"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3.05556E-6 1.11111E-6 C -0.06649 0.26782 -0.13298 0.53588 -0.36475 0.65092 C -0.5967 0.76597 -1.19843 0.70555 -1.39114 0.69028 " pathEditMode="relative" rAng="0" ptsTypes="AAA">
                                      <p:cBhvr>
                                        <p:cTn id="32" dur="3000" fill="hold"/>
                                        <p:tgtEl>
                                          <p:spTgt spid="9"/>
                                        </p:tgtEl>
                                        <p:attrNameLst>
                                          <p:attrName>ppt_x</p:attrName>
                                          <p:attrName>ppt_y</p:attrName>
                                        </p:attrNameLst>
                                      </p:cBhvr>
                                      <p:rCtr x="-69566" y="35972"/>
                                    </p:animMotion>
                                  </p:childTnLst>
                                </p:cTn>
                              </p:par>
                              <p:par>
                                <p:cTn id="33" presetID="23" presetClass="entr" presetSubtype="16" fill="hold" grpId="0" nodeType="withEffect">
                                  <p:stCondLst>
                                    <p:cond delay="150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4826000"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Red States: Ratings</a:t>
            </a:r>
          </a:p>
        </p:txBody>
      </p:sp>
      <p:sp>
        <p:nvSpPr>
          <p:cNvPr id="3" name="TextBox 2">
            <a:extLst>
              <a:ext uri="{FF2B5EF4-FFF2-40B4-BE49-F238E27FC236}">
                <a16:creationId xmlns:a16="http://schemas.microsoft.com/office/drawing/2014/main" id="{DAC418AD-217E-4C36-9B0A-ADDBD1BA7699}"/>
              </a:ext>
            </a:extLst>
          </p:cNvPr>
          <p:cNvSpPr txBox="1"/>
          <p:nvPr/>
        </p:nvSpPr>
        <p:spPr>
          <a:xfrm>
            <a:off x="482294" y="1693485"/>
            <a:ext cx="2880207" cy="4524315"/>
          </a:xfrm>
          <a:prstGeom prst="rect">
            <a:avLst/>
          </a:prstGeom>
          <a:noFill/>
        </p:spPr>
        <p:txBody>
          <a:bodyPr wrap="square" rtlCol="0" anchor="t">
            <a:spAutoFit/>
          </a:bodyPr>
          <a:lstStyle/>
          <a:p>
            <a:r>
              <a:rPr lang="en-US" sz="2400" dirty="0"/>
              <a:t>Alaska</a:t>
            </a:r>
          </a:p>
          <a:p>
            <a:r>
              <a:rPr lang="en-US" sz="2400" dirty="0"/>
              <a:t>Arizona</a:t>
            </a:r>
          </a:p>
          <a:p>
            <a:r>
              <a:rPr lang="en-US" sz="2400" dirty="0"/>
              <a:t>Arkansas</a:t>
            </a:r>
          </a:p>
          <a:p>
            <a:r>
              <a:rPr lang="en-US" sz="2400" dirty="0"/>
              <a:t>Delaware</a:t>
            </a:r>
          </a:p>
          <a:p>
            <a:r>
              <a:rPr lang="en-US" sz="2400" dirty="0"/>
              <a:t>Indiana</a:t>
            </a:r>
          </a:p>
          <a:p>
            <a:r>
              <a:rPr lang="en-US" sz="2400" dirty="0"/>
              <a:t>Iowa</a:t>
            </a:r>
          </a:p>
          <a:p>
            <a:r>
              <a:rPr lang="en-US" sz="2400" dirty="0"/>
              <a:t>Maryland</a:t>
            </a:r>
          </a:p>
          <a:p>
            <a:r>
              <a:rPr lang="en-US" sz="2400" dirty="0"/>
              <a:t>Nebraska</a:t>
            </a:r>
          </a:p>
          <a:p>
            <a:r>
              <a:rPr lang="en-US" sz="2400" dirty="0"/>
              <a:t>North Carolina</a:t>
            </a:r>
          </a:p>
          <a:p>
            <a:r>
              <a:rPr lang="en-US" sz="2400" dirty="0"/>
              <a:t>South Carolina</a:t>
            </a:r>
          </a:p>
          <a:p>
            <a:r>
              <a:rPr lang="en-US" sz="2400" dirty="0"/>
              <a:t>South Dakota</a:t>
            </a:r>
          </a:p>
          <a:p>
            <a:r>
              <a:rPr lang="en-US" sz="2400" dirty="0"/>
              <a:t>Wyoming</a:t>
            </a:r>
          </a:p>
        </p:txBody>
      </p:sp>
      <p:pic>
        <p:nvPicPr>
          <p:cNvPr id="6" name="Picture 5">
            <a:extLst>
              <a:ext uri="{FF2B5EF4-FFF2-40B4-BE49-F238E27FC236}">
                <a16:creationId xmlns:a16="http://schemas.microsoft.com/office/drawing/2014/main" id="{F6E109AE-43DC-2F4F-8726-0B6B845A03D6}"/>
              </a:ext>
            </a:extLst>
          </p:cNvPr>
          <p:cNvPicPr>
            <a:picLocks noChangeAspect="1"/>
          </p:cNvPicPr>
          <p:nvPr/>
        </p:nvPicPr>
        <p:blipFill rotWithShape="1">
          <a:blip r:embed="rId2"/>
          <a:srcRect t="4485"/>
          <a:stretch/>
        </p:blipFill>
        <p:spPr>
          <a:xfrm>
            <a:off x="3192381" y="1233377"/>
            <a:ext cx="8829499" cy="5489692"/>
          </a:xfrm>
          <a:prstGeom prst="rect">
            <a:avLst/>
          </a:prstGeom>
          <a:ln>
            <a:solidFill>
              <a:srgbClr val="455C79"/>
            </a:solidFill>
          </a:ln>
        </p:spPr>
      </p:pic>
    </p:spTree>
    <p:extLst>
      <p:ext uri="{BB962C8B-B14F-4D97-AF65-F5344CB8AC3E}">
        <p14:creationId xmlns:p14="http://schemas.microsoft.com/office/powerpoint/2010/main" val="336370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830334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Example: Maryland</a:t>
            </a:r>
          </a:p>
        </p:txBody>
      </p:sp>
      <p:pic>
        <p:nvPicPr>
          <p:cNvPr id="4" name="Picture 3">
            <a:extLst>
              <a:ext uri="{FF2B5EF4-FFF2-40B4-BE49-F238E27FC236}">
                <a16:creationId xmlns:a16="http://schemas.microsoft.com/office/drawing/2014/main" id="{A933EDE5-134B-4F59-81B9-06CB4B9ABFD9}"/>
              </a:ext>
            </a:extLst>
          </p:cNvPr>
          <p:cNvPicPr>
            <a:picLocks noChangeAspect="1"/>
          </p:cNvPicPr>
          <p:nvPr/>
        </p:nvPicPr>
        <p:blipFill>
          <a:blip r:embed="rId3"/>
          <a:stretch>
            <a:fillRect/>
          </a:stretch>
        </p:blipFill>
        <p:spPr>
          <a:xfrm>
            <a:off x="1397501" y="1244709"/>
            <a:ext cx="9206498" cy="4797315"/>
          </a:xfrm>
          <a:prstGeom prst="rect">
            <a:avLst/>
          </a:prstGeom>
        </p:spPr>
      </p:pic>
      <p:sp>
        <p:nvSpPr>
          <p:cNvPr id="2" name="TextBox 1">
            <a:extLst>
              <a:ext uri="{FF2B5EF4-FFF2-40B4-BE49-F238E27FC236}">
                <a16:creationId xmlns:a16="http://schemas.microsoft.com/office/drawing/2014/main" id="{085715C5-F451-4854-A62A-63CAEEE8612C}"/>
              </a:ext>
            </a:extLst>
          </p:cNvPr>
          <p:cNvSpPr txBox="1"/>
          <p:nvPr/>
        </p:nvSpPr>
        <p:spPr>
          <a:xfrm>
            <a:off x="245533" y="6211669"/>
            <a:ext cx="6769100" cy="646331"/>
          </a:xfrm>
          <a:prstGeom prst="rect">
            <a:avLst/>
          </a:prstGeom>
          <a:noFill/>
        </p:spPr>
        <p:txBody>
          <a:bodyPr wrap="square" rtlCol="0">
            <a:spAutoFit/>
          </a:bodyPr>
          <a:lstStyle/>
          <a:p>
            <a:r>
              <a:rPr lang="en-US" dirty="0"/>
              <a:t>Source: MD ESSA Plan, page 31</a:t>
            </a:r>
          </a:p>
          <a:p>
            <a:r>
              <a:rPr lang="en-US" dirty="0"/>
              <a:t>(</a:t>
            </a:r>
            <a:r>
              <a:rPr lang="en-US" dirty="0">
                <a:hlinkClick r:id="rId4"/>
              </a:rPr>
              <a:t>http://bit.ly/MDessaplan</a:t>
            </a:r>
            <a:r>
              <a:rPr lang="en-US" dirty="0"/>
              <a:t>) </a:t>
            </a:r>
          </a:p>
        </p:txBody>
      </p:sp>
    </p:spTree>
    <p:extLst>
      <p:ext uri="{BB962C8B-B14F-4D97-AF65-F5344CB8AC3E}">
        <p14:creationId xmlns:p14="http://schemas.microsoft.com/office/powerpoint/2010/main" val="4009067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Inclusion of Subgroups in Ratings</a:t>
            </a:r>
          </a:p>
        </p:txBody>
      </p:sp>
      <p:pic>
        <p:nvPicPr>
          <p:cNvPr id="3" name="Picture 2">
            <a:extLst>
              <a:ext uri="{FF2B5EF4-FFF2-40B4-BE49-F238E27FC236}">
                <a16:creationId xmlns:a16="http://schemas.microsoft.com/office/drawing/2014/main" id="{F4EFAD13-2692-114A-9E7F-2E9A2862D833}"/>
              </a:ext>
            </a:extLst>
          </p:cNvPr>
          <p:cNvPicPr>
            <a:picLocks noChangeAspect="1"/>
          </p:cNvPicPr>
          <p:nvPr/>
        </p:nvPicPr>
        <p:blipFill rotWithShape="1">
          <a:blip r:embed="rId3"/>
          <a:srcRect l="52931"/>
          <a:stretch/>
        </p:blipFill>
        <p:spPr>
          <a:xfrm>
            <a:off x="6451600" y="1117600"/>
            <a:ext cx="5595164" cy="4953000"/>
          </a:xfrm>
          <a:prstGeom prst="rect">
            <a:avLst/>
          </a:prstGeom>
        </p:spPr>
      </p:pic>
      <p:sp>
        <p:nvSpPr>
          <p:cNvPr id="4" name="Subtitle 3">
            <a:extLst>
              <a:ext uri="{FF2B5EF4-FFF2-40B4-BE49-F238E27FC236}">
                <a16:creationId xmlns:a16="http://schemas.microsoft.com/office/drawing/2014/main" id="{58D0BE39-ADF2-AD4F-AA1A-70282B5E5196}"/>
              </a:ext>
            </a:extLst>
          </p:cNvPr>
          <p:cNvSpPr>
            <a:spLocks noGrp="1"/>
          </p:cNvSpPr>
          <p:nvPr>
            <p:ph type="subTitle" idx="1"/>
          </p:nvPr>
        </p:nvSpPr>
        <p:spPr>
          <a:xfrm>
            <a:off x="338668" y="1253067"/>
            <a:ext cx="5851118" cy="4703233"/>
          </a:xfrm>
        </p:spPr>
        <p:txBody>
          <a:bodyPr/>
          <a:lstStyle/>
          <a:p>
            <a:pPr marL="342900" indent="-342900" algn="l">
              <a:buFont typeface="Arial" panose="020B0604020202020204" pitchFamily="34" charset="0"/>
              <a:buChar char="•"/>
            </a:pPr>
            <a:r>
              <a:rPr lang="en-US" dirty="0">
                <a:solidFill>
                  <a:schemeClr val="tx1"/>
                </a:solidFill>
              </a:rPr>
              <a:t>The 17 </a:t>
            </a:r>
            <a:r>
              <a:rPr lang="en-US" b="1" dirty="0">
                <a:solidFill>
                  <a:srgbClr val="63B306"/>
                </a:solidFill>
              </a:rPr>
              <a:t>green</a:t>
            </a:r>
            <a:r>
              <a:rPr lang="en-US" dirty="0"/>
              <a:t> </a:t>
            </a:r>
            <a:r>
              <a:rPr lang="en-US" b="1" dirty="0">
                <a:solidFill>
                  <a:srgbClr val="63B306"/>
                </a:solidFill>
              </a:rPr>
              <a:t>states</a:t>
            </a:r>
            <a:r>
              <a:rPr lang="en-US" dirty="0"/>
              <a:t> include </a:t>
            </a:r>
            <a:r>
              <a:rPr lang="en-US" u="sng" dirty="0"/>
              <a:t>all</a:t>
            </a:r>
            <a:r>
              <a:rPr lang="en-US" dirty="0"/>
              <a:t> ESSA subgroups in calculating </a:t>
            </a:r>
            <a:r>
              <a:rPr lang="en-US" u="sng" dirty="0"/>
              <a:t>all</a:t>
            </a:r>
            <a:r>
              <a:rPr lang="en-US" dirty="0"/>
              <a:t> school ratings (i.e., they get a specific weight) or use a decision rule to ensure low subgroup performance affects ratings on the back-end.</a:t>
            </a:r>
          </a:p>
          <a:p>
            <a:pPr marL="800100" lvl="1" indent="-342900" algn="l">
              <a:buFont typeface="Arial" panose="020B0604020202020204" pitchFamily="34" charset="0"/>
              <a:buChar char="•"/>
            </a:pPr>
            <a:r>
              <a:rPr lang="en-US" dirty="0"/>
              <a:t>GA: Closing Gaps indicator measures all ESSA subgroups and receives 10-15% of the weight (varies by grade span)</a:t>
            </a:r>
          </a:p>
          <a:p>
            <a:pPr marL="800100" lvl="1" indent="-342900" algn="l">
              <a:buFont typeface="Arial" panose="020B0604020202020204" pitchFamily="34" charset="0"/>
              <a:buChar char="•"/>
            </a:pPr>
            <a:r>
              <a:rPr lang="en-US" dirty="0"/>
              <a:t>RI: Schools with low-performing subgroups cannot receive the top ratings</a:t>
            </a:r>
          </a:p>
          <a:p>
            <a:endParaRPr lang="en-US" dirty="0"/>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521404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5476568"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Who’s doing it right?</a:t>
            </a:r>
          </a:p>
        </p:txBody>
      </p:sp>
      <p:pic>
        <p:nvPicPr>
          <p:cNvPr id="2" name="Picture 1">
            <a:extLst>
              <a:ext uri="{FF2B5EF4-FFF2-40B4-BE49-F238E27FC236}">
                <a16:creationId xmlns:a16="http://schemas.microsoft.com/office/drawing/2014/main" id="{57C25F18-2863-444C-A441-A58C3B98E07D}"/>
              </a:ext>
            </a:extLst>
          </p:cNvPr>
          <p:cNvPicPr>
            <a:picLocks noChangeAspect="1"/>
          </p:cNvPicPr>
          <p:nvPr/>
        </p:nvPicPr>
        <p:blipFill>
          <a:blip r:embed="rId3"/>
          <a:stretch>
            <a:fillRect/>
          </a:stretch>
        </p:blipFill>
        <p:spPr>
          <a:xfrm>
            <a:off x="2224087" y="2479675"/>
            <a:ext cx="7743825" cy="3371850"/>
          </a:xfrm>
          <a:prstGeom prst="rect">
            <a:avLst/>
          </a:prstGeom>
          <a:effectLst>
            <a:outerShdw blurRad="50800" dist="50800" dir="5400000" algn="ctr" rotWithShape="0">
              <a:srgbClr val="000000"/>
            </a:outerShdw>
          </a:effectLst>
        </p:spPr>
      </p:pic>
      <p:sp>
        <p:nvSpPr>
          <p:cNvPr id="4" name="TextBox 3">
            <a:extLst>
              <a:ext uri="{FF2B5EF4-FFF2-40B4-BE49-F238E27FC236}">
                <a16:creationId xmlns:a16="http://schemas.microsoft.com/office/drawing/2014/main" id="{AE922050-01DC-40F3-9097-A41DA5F5F3D7}"/>
              </a:ext>
            </a:extLst>
          </p:cNvPr>
          <p:cNvSpPr txBox="1"/>
          <p:nvPr/>
        </p:nvSpPr>
        <p:spPr>
          <a:xfrm>
            <a:off x="4165600" y="1689100"/>
            <a:ext cx="3162300" cy="369332"/>
          </a:xfrm>
          <a:prstGeom prst="rect">
            <a:avLst/>
          </a:prstGeom>
          <a:noFill/>
        </p:spPr>
        <p:txBody>
          <a:bodyPr wrap="square" rtlCol="0">
            <a:spAutoFit/>
          </a:bodyPr>
          <a:lstStyle/>
          <a:p>
            <a:pPr algn="ctr"/>
            <a:r>
              <a:rPr lang="en-US" dirty="0"/>
              <a:t>Colorado</a:t>
            </a:r>
          </a:p>
        </p:txBody>
      </p:sp>
      <p:sp>
        <p:nvSpPr>
          <p:cNvPr id="8" name="Rectangle 7">
            <a:extLst>
              <a:ext uri="{FF2B5EF4-FFF2-40B4-BE49-F238E27FC236}">
                <a16:creationId xmlns:a16="http://schemas.microsoft.com/office/drawing/2014/main" id="{C47E1268-2171-41C4-988E-A99409597BB8}"/>
              </a:ext>
            </a:extLst>
          </p:cNvPr>
          <p:cNvSpPr/>
          <p:nvPr/>
        </p:nvSpPr>
        <p:spPr>
          <a:xfrm>
            <a:off x="6440714" y="2479676"/>
            <a:ext cx="1270000" cy="337185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CDE33F2-20F4-470C-8F28-BC91B08EF3B8}"/>
              </a:ext>
            </a:extLst>
          </p:cNvPr>
          <p:cNvSpPr>
            <a:spLocks noGrp="1"/>
          </p:cNvSpPr>
          <p:nvPr>
            <p:ph type="sldNum" sz="quarter" idx="12"/>
          </p:nvPr>
        </p:nvSpPr>
        <p:spPr/>
        <p:txBody>
          <a:bodyPr/>
          <a:lstStyle/>
          <a:p>
            <a:fld id="{98B14EFF-274C-47A3-BA71-FEFBA2428CD0}" type="slidenum">
              <a:rPr lang="en-US" smtClean="0"/>
              <a:t>23</a:t>
            </a:fld>
            <a:endParaRPr lang="en-US"/>
          </a:p>
        </p:txBody>
      </p:sp>
    </p:spTree>
    <p:extLst>
      <p:ext uri="{BB962C8B-B14F-4D97-AF65-F5344CB8AC3E}">
        <p14:creationId xmlns:p14="http://schemas.microsoft.com/office/powerpoint/2010/main" val="133973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5476568"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Who’s doing it right?</a:t>
            </a:r>
          </a:p>
        </p:txBody>
      </p:sp>
      <p:sp>
        <p:nvSpPr>
          <p:cNvPr id="3" name="TextBox 2">
            <a:extLst>
              <a:ext uri="{FF2B5EF4-FFF2-40B4-BE49-F238E27FC236}">
                <a16:creationId xmlns:a16="http://schemas.microsoft.com/office/drawing/2014/main" id="{47A43059-3391-49C7-A0A1-8A57889E5C86}"/>
              </a:ext>
            </a:extLst>
          </p:cNvPr>
          <p:cNvSpPr txBox="1"/>
          <p:nvPr/>
        </p:nvSpPr>
        <p:spPr>
          <a:xfrm>
            <a:off x="3126658" y="6046839"/>
            <a:ext cx="5938684" cy="369332"/>
          </a:xfrm>
          <a:prstGeom prst="rect">
            <a:avLst/>
          </a:prstGeom>
          <a:noFill/>
        </p:spPr>
        <p:txBody>
          <a:bodyPr wrap="square" rtlCol="0">
            <a:spAutoFit/>
          </a:bodyPr>
          <a:lstStyle/>
          <a:p>
            <a:r>
              <a:rPr lang="en-US" dirty="0"/>
              <a:t>Source:</a:t>
            </a:r>
          </a:p>
        </p:txBody>
      </p:sp>
      <p:pic>
        <p:nvPicPr>
          <p:cNvPr id="7" name="Picture 6">
            <a:extLst>
              <a:ext uri="{FF2B5EF4-FFF2-40B4-BE49-F238E27FC236}">
                <a16:creationId xmlns:a16="http://schemas.microsoft.com/office/drawing/2014/main" id="{80B69C7D-732D-4DE1-8852-543621B3CFB2}"/>
              </a:ext>
            </a:extLst>
          </p:cNvPr>
          <p:cNvPicPr>
            <a:picLocks noChangeAspect="1"/>
          </p:cNvPicPr>
          <p:nvPr/>
        </p:nvPicPr>
        <p:blipFill>
          <a:blip r:embed="rId3"/>
          <a:stretch>
            <a:fillRect/>
          </a:stretch>
        </p:blipFill>
        <p:spPr>
          <a:xfrm>
            <a:off x="2190750" y="2092178"/>
            <a:ext cx="7359650" cy="4765822"/>
          </a:xfrm>
          <a:prstGeom prst="rect">
            <a:avLst/>
          </a:prstGeom>
        </p:spPr>
      </p:pic>
      <p:pic>
        <p:nvPicPr>
          <p:cNvPr id="8" name="Picture 7">
            <a:extLst>
              <a:ext uri="{FF2B5EF4-FFF2-40B4-BE49-F238E27FC236}">
                <a16:creationId xmlns:a16="http://schemas.microsoft.com/office/drawing/2014/main" id="{39D41298-A7D3-48A5-A129-923F903E9865}"/>
              </a:ext>
            </a:extLst>
          </p:cNvPr>
          <p:cNvPicPr>
            <a:picLocks noChangeAspect="1"/>
          </p:cNvPicPr>
          <p:nvPr/>
        </p:nvPicPr>
        <p:blipFill>
          <a:blip r:embed="rId4"/>
          <a:stretch>
            <a:fillRect/>
          </a:stretch>
        </p:blipFill>
        <p:spPr>
          <a:xfrm>
            <a:off x="2190751" y="1408112"/>
            <a:ext cx="7270750" cy="790575"/>
          </a:xfrm>
          <a:prstGeom prst="rect">
            <a:avLst/>
          </a:prstGeom>
        </p:spPr>
      </p:pic>
      <p:sp>
        <p:nvSpPr>
          <p:cNvPr id="9" name="Rectangle 8">
            <a:extLst>
              <a:ext uri="{FF2B5EF4-FFF2-40B4-BE49-F238E27FC236}">
                <a16:creationId xmlns:a16="http://schemas.microsoft.com/office/drawing/2014/main" id="{29802C65-0139-40C2-A556-399EFE47DDF7}"/>
              </a:ext>
            </a:extLst>
          </p:cNvPr>
          <p:cNvSpPr/>
          <p:nvPr/>
        </p:nvSpPr>
        <p:spPr>
          <a:xfrm>
            <a:off x="6164826" y="1429723"/>
            <a:ext cx="1201174" cy="5315206"/>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A324BA19-93FE-4B49-9590-56A39948E808}"/>
              </a:ext>
            </a:extLst>
          </p:cNvPr>
          <p:cNvSpPr>
            <a:spLocks noGrp="1"/>
          </p:cNvSpPr>
          <p:nvPr>
            <p:ph type="sldNum" sz="quarter" idx="12"/>
          </p:nvPr>
        </p:nvSpPr>
        <p:spPr/>
        <p:txBody>
          <a:bodyPr/>
          <a:lstStyle/>
          <a:p>
            <a:fld id="{98B14EFF-274C-47A3-BA71-FEFBA2428CD0}" type="slidenum">
              <a:rPr lang="en-US" smtClean="0"/>
              <a:t>24</a:t>
            </a:fld>
            <a:endParaRPr lang="en-US"/>
          </a:p>
        </p:txBody>
      </p:sp>
    </p:spTree>
    <p:extLst>
      <p:ext uri="{BB962C8B-B14F-4D97-AF65-F5344CB8AC3E}">
        <p14:creationId xmlns:p14="http://schemas.microsoft.com/office/powerpoint/2010/main" val="31812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5476568"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t>Who’s doing it right?</a:t>
            </a:r>
          </a:p>
        </p:txBody>
      </p:sp>
      <p:pic>
        <p:nvPicPr>
          <p:cNvPr id="2" name="Picture 1">
            <a:extLst>
              <a:ext uri="{FF2B5EF4-FFF2-40B4-BE49-F238E27FC236}">
                <a16:creationId xmlns:a16="http://schemas.microsoft.com/office/drawing/2014/main" id="{2A08ADBB-7479-4588-B0C2-24143DB72965}"/>
              </a:ext>
            </a:extLst>
          </p:cNvPr>
          <p:cNvPicPr>
            <a:picLocks noChangeAspect="1"/>
          </p:cNvPicPr>
          <p:nvPr/>
        </p:nvPicPr>
        <p:blipFill>
          <a:blip r:embed="rId3"/>
          <a:stretch>
            <a:fillRect/>
          </a:stretch>
        </p:blipFill>
        <p:spPr>
          <a:xfrm>
            <a:off x="2209800" y="1181101"/>
            <a:ext cx="7772400" cy="4584700"/>
          </a:xfrm>
          <a:prstGeom prst="rect">
            <a:avLst/>
          </a:prstGeom>
        </p:spPr>
      </p:pic>
      <p:sp>
        <p:nvSpPr>
          <p:cNvPr id="9" name="TextBox 8">
            <a:extLst>
              <a:ext uri="{FF2B5EF4-FFF2-40B4-BE49-F238E27FC236}">
                <a16:creationId xmlns:a16="http://schemas.microsoft.com/office/drawing/2014/main" id="{DCEEDDE3-0104-44E1-B3EA-10DD57532700}"/>
              </a:ext>
            </a:extLst>
          </p:cNvPr>
          <p:cNvSpPr txBox="1"/>
          <p:nvPr/>
        </p:nvSpPr>
        <p:spPr>
          <a:xfrm>
            <a:off x="2616200" y="6146800"/>
            <a:ext cx="6769100" cy="923330"/>
          </a:xfrm>
          <a:prstGeom prst="rect">
            <a:avLst/>
          </a:prstGeom>
          <a:noFill/>
        </p:spPr>
        <p:txBody>
          <a:bodyPr wrap="square" rtlCol="0">
            <a:spAutoFit/>
          </a:bodyPr>
          <a:lstStyle/>
          <a:p>
            <a:r>
              <a:rPr lang="en-US" dirty="0"/>
              <a:t>Source: CO ESSA Plan, pages 80-82</a:t>
            </a:r>
          </a:p>
          <a:p>
            <a:r>
              <a:rPr lang="en-US" dirty="0"/>
              <a:t>(</a:t>
            </a:r>
            <a:r>
              <a:rPr lang="en-US" dirty="0">
                <a:hlinkClick r:id="rId4"/>
              </a:rPr>
              <a:t>http://bit.ly/COessaplan</a:t>
            </a:r>
            <a:r>
              <a:rPr lang="en-US" dirty="0"/>
              <a:t>)</a:t>
            </a:r>
          </a:p>
          <a:p>
            <a:r>
              <a:rPr lang="en-US" dirty="0"/>
              <a:t> </a:t>
            </a:r>
          </a:p>
        </p:txBody>
      </p:sp>
      <p:sp>
        <p:nvSpPr>
          <p:cNvPr id="10" name="Rectangle 9">
            <a:extLst>
              <a:ext uri="{FF2B5EF4-FFF2-40B4-BE49-F238E27FC236}">
                <a16:creationId xmlns:a16="http://schemas.microsoft.com/office/drawing/2014/main" id="{CD362786-3A34-40F9-B0AE-06979B3C495C}"/>
              </a:ext>
            </a:extLst>
          </p:cNvPr>
          <p:cNvSpPr/>
          <p:nvPr/>
        </p:nvSpPr>
        <p:spPr>
          <a:xfrm>
            <a:off x="6371303" y="1181101"/>
            <a:ext cx="1339411" cy="4584700"/>
          </a:xfrm>
          <a:prstGeom prst="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B786B91B-8958-4833-91D5-4ED1C6C6C4F8}"/>
              </a:ext>
            </a:extLst>
          </p:cNvPr>
          <p:cNvSpPr>
            <a:spLocks noGrp="1"/>
          </p:cNvSpPr>
          <p:nvPr>
            <p:ph type="sldNum" sz="quarter" idx="12"/>
          </p:nvPr>
        </p:nvSpPr>
        <p:spPr/>
        <p:txBody>
          <a:bodyPr/>
          <a:lstStyle/>
          <a:p>
            <a:fld id="{98B14EFF-274C-47A3-BA71-FEFBA2428CD0}" type="slidenum">
              <a:rPr lang="en-US" smtClean="0"/>
              <a:t>25</a:t>
            </a:fld>
            <a:endParaRPr lang="en-US"/>
          </a:p>
        </p:txBody>
      </p:sp>
    </p:spTree>
    <p:extLst>
      <p:ext uri="{BB962C8B-B14F-4D97-AF65-F5344CB8AC3E}">
        <p14:creationId xmlns:p14="http://schemas.microsoft.com/office/powerpoint/2010/main" val="363783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Inclusion of Subgroups in Ratings</a:t>
            </a:r>
          </a:p>
        </p:txBody>
      </p:sp>
      <p:pic>
        <p:nvPicPr>
          <p:cNvPr id="3" name="Picture 2">
            <a:extLst>
              <a:ext uri="{FF2B5EF4-FFF2-40B4-BE49-F238E27FC236}">
                <a16:creationId xmlns:a16="http://schemas.microsoft.com/office/drawing/2014/main" id="{F4EFAD13-2692-114A-9E7F-2E9A2862D833}"/>
              </a:ext>
            </a:extLst>
          </p:cNvPr>
          <p:cNvPicPr>
            <a:picLocks noChangeAspect="1"/>
          </p:cNvPicPr>
          <p:nvPr/>
        </p:nvPicPr>
        <p:blipFill rotWithShape="1">
          <a:blip r:embed="rId3"/>
          <a:srcRect l="52931"/>
          <a:stretch/>
        </p:blipFill>
        <p:spPr>
          <a:xfrm>
            <a:off x="6451600" y="1117600"/>
            <a:ext cx="5595164" cy="4953000"/>
          </a:xfrm>
          <a:prstGeom prst="rect">
            <a:avLst/>
          </a:prstGeom>
        </p:spPr>
      </p:pic>
      <p:sp>
        <p:nvSpPr>
          <p:cNvPr id="4" name="Subtitle 3">
            <a:extLst>
              <a:ext uri="{FF2B5EF4-FFF2-40B4-BE49-F238E27FC236}">
                <a16:creationId xmlns:a16="http://schemas.microsoft.com/office/drawing/2014/main" id="{58D0BE39-ADF2-AD4F-AA1A-70282B5E5196}"/>
              </a:ext>
            </a:extLst>
          </p:cNvPr>
          <p:cNvSpPr>
            <a:spLocks noGrp="1"/>
          </p:cNvSpPr>
          <p:nvPr>
            <p:ph type="subTitle" idx="1"/>
          </p:nvPr>
        </p:nvSpPr>
        <p:spPr>
          <a:xfrm>
            <a:off x="338667" y="1253067"/>
            <a:ext cx="6003139" cy="4703233"/>
          </a:xfrm>
        </p:spPr>
        <p:txBody>
          <a:bodyPr/>
          <a:lstStyle/>
          <a:p>
            <a:pPr marL="342900" indent="-342900" algn="l">
              <a:buFont typeface="Arial" panose="020B0604020202020204" pitchFamily="34" charset="0"/>
              <a:buChar char="•"/>
            </a:pPr>
            <a:r>
              <a:rPr lang="en-US" dirty="0">
                <a:solidFill>
                  <a:schemeClr val="tx1"/>
                </a:solidFill>
              </a:rPr>
              <a:t>The 8 </a:t>
            </a:r>
            <a:r>
              <a:rPr lang="en-US" b="1" dirty="0">
                <a:solidFill>
                  <a:srgbClr val="FFB103"/>
                </a:solidFill>
              </a:rPr>
              <a:t>yellow</a:t>
            </a:r>
            <a:r>
              <a:rPr lang="en-US" dirty="0"/>
              <a:t> </a:t>
            </a:r>
            <a:r>
              <a:rPr lang="en-US" b="1" dirty="0">
                <a:solidFill>
                  <a:srgbClr val="FFB103"/>
                </a:solidFill>
              </a:rPr>
              <a:t>states</a:t>
            </a:r>
            <a:r>
              <a:rPr lang="en-US" dirty="0"/>
              <a:t> include </a:t>
            </a:r>
            <a:r>
              <a:rPr lang="en-US" u="sng" dirty="0"/>
              <a:t>some</a:t>
            </a:r>
            <a:r>
              <a:rPr lang="en-US" dirty="0"/>
              <a:t> ESSA subgroups in calculating </a:t>
            </a:r>
            <a:r>
              <a:rPr lang="en-US" u="sng" dirty="0"/>
              <a:t>all</a:t>
            </a:r>
            <a:r>
              <a:rPr lang="en-US" dirty="0"/>
              <a:t> school ratings, or the state gives multiple school ratings—one for all students and another for subgroups.</a:t>
            </a:r>
          </a:p>
          <a:p>
            <a:pPr marL="800100" lvl="1" indent="-342900" algn="l">
              <a:buFont typeface="Arial" panose="020B0604020202020204" pitchFamily="34" charset="0"/>
              <a:buChar char="•"/>
            </a:pPr>
            <a:r>
              <a:rPr lang="en-US" dirty="0"/>
              <a:t>CT: Several indicators used in school ratings measure a “high-needs” subgroup of all low-income, English learner, and disabled students, but ratings do </a:t>
            </a:r>
            <a:r>
              <a:rPr lang="en-US" u="sng" dirty="0"/>
              <a:t>not</a:t>
            </a:r>
            <a:r>
              <a:rPr lang="en-US" dirty="0"/>
              <a:t> examine any major racial/ethnic groups</a:t>
            </a:r>
          </a:p>
          <a:p>
            <a:pPr marL="800100" lvl="1" indent="-342900" algn="l">
              <a:buFont typeface="Arial" panose="020B0604020202020204" pitchFamily="34" charset="0"/>
              <a:buChar char="•"/>
            </a:pPr>
            <a:r>
              <a:rPr lang="en-US" dirty="0"/>
              <a:t>VT: Schools receive two ratings, an “Equity Index” for subgroups of students and the “All Students” rating</a:t>
            </a:r>
          </a:p>
          <a:p>
            <a:endParaRPr lang="en-US" dirty="0"/>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3521874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Inclusion of Subgroups in Ratings</a:t>
            </a:r>
          </a:p>
        </p:txBody>
      </p:sp>
      <p:pic>
        <p:nvPicPr>
          <p:cNvPr id="3" name="Picture 2">
            <a:extLst>
              <a:ext uri="{FF2B5EF4-FFF2-40B4-BE49-F238E27FC236}">
                <a16:creationId xmlns:a16="http://schemas.microsoft.com/office/drawing/2014/main" id="{F4EFAD13-2692-114A-9E7F-2E9A2862D833}"/>
              </a:ext>
            </a:extLst>
          </p:cNvPr>
          <p:cNvPicPr>
            <a:picLocks noChangeAspect="1"/>
          </p:cNvPicPr>
          <p:nvPr/>
        </p:nvPicPr>
        <p:blipFill rotWithShape="1">
          <a:blip r:embed="rId3"/>
          <a:srcRect l="52931"/>
          <a:stretch/>
        </p:blipFill>
        <p:spPr>
          <a:xfrm>
            <a:off x="6451600" y="1117600"/>
            <a:ext cx="5595164" cy="4953000"/>
          </a:xfrm>
          <a:prstGeom prst="rect">
            <a:avLst/>
          </a:prstGeom>
        </p:spPr>
      </p:pic>
      <p:sp>
        <p:nvSpPr>
          <p:cNvPr id="4" name="Subtitle 3">
            <a:extLst>
              <a:ext uri="{FF2B5EF4-FFF2-40B4-BE49-F238E27FC236}">
                <a16:creationId xmlns:a16="http://schemas.microsoft.com/office/drawing/2014/main" id="{58D0BE39-ADF2-AD4F-AA1A-70282B5E5196}"/>
              </a:ext>
            </a:extLst>
          </p:cNvPr>
          <p:cNvSpPr>
            <a:spLocks noGrp="1"/>
          </p:cNvSpPr>
          <p:nvPr>
            <p:ph type="subTitle" idx="1"/>
          </p:nvPr>
        </p:nvSpPr>
        <p:spPr>
          <a:xfrm>
            <a:off x="338667" y="1253067"/>
            <a:ext cx="5933179" cy="4703233"/>
          </a:xfrm>
        </p:spPr>
        <p:txBody>
          <a:bodyPr/>
          <a:lstStyle/>
          <a:p>
            <a:pPr marL="342900" indent="-342900" algn="l">
              <a:buFont typeface="Arial" panose="020B0604020202020204" pitchFamily="34" charset="0"/>
              <a:buChar char="•"/>
            </a:pPr>
            <a:r>
              <a:rPr lang="en-US" dirty="0">
                <a:solidFill>
                  <a:schemeClr val="tx1"/>
                </a:solidFill>
              </a:rPr>
              <a:t>The 15 </a:t>
            </a:r>
            <a:r>
              <a:rPr lang="en-US" b="1" dirty="0">
                <a:solidFill>
                  <a:srgbClr val="FFB103"/>
                </a:solidFill>
              </a:rPr>
              <a:t>yellow “striped” states </a:t>
            </a:r>
            <a:r>
              <a:rPr lang="en-US" dirty="0"/>
              <a:t>are at risk for obscuring or confusing subgroup performance. </a:t>
            </a:r>
          </a:p>
          <a:p>
            <a:pPr marL="342900" indent="-342900" algn="l">
              <a:buFont typeface="Arial" panose="020B0604020202020204" pitchFamily="34" charset="0"/>
              <a:buChar char="•"/>
            </a:pPr>
            <a:r>
              <a:rPr lang="en-US" dirty="0"/>
              <a:t>These states typically do not give school ratings and instead use a “dashboard” to convey how schools are doing publicly.</a:t>
            </a:r>
          </a:p>
          <a:p>
            <a:pPr marL="800100" lvl="1" indent="-342900" algn="l">
              <a:buFont typeface="Arial" panose="020B0604020202020204" pitchFamily="34" charset="0"/>
              <a:buChar char="•"/>
            </a:pPr>
            <a:r>
              <a:rPr lang="en-US" dirty="0"/>
              <a:t>Whether the overall performance of subgroups in the school relative to “all students” is clear will depend on how the state’s “dashboard” is designed and presented to parents and the public.</a:t>
            </a:r>
          </a:p>
          <a:p>
            <a:endParaRPr lang="en-US" sz="2800" dirty="0"/>
          </a:p>
          <a:p>
            <a:pPr marL="342900" indent="-342900" algn="l">
              <a:buFont typeface="Arial" panose="020B0604020202020204" pitchFamily="34" charset="0"/>
              <a:buChar char="•"/>
            </a:pPr>
            <a:endParaRPr lang="en-US" sz="2800" dirty="0"/>
          </a:p>
        </p:txBody>
      </p:sp>
    </p:spTree>
    <p:extLst>
      <p:ext uri="{BB962C8B-B14F-4D97-AF65-F5344CB8AC3E}">
        <p14:creationId xmlns:p14="http://schemas.microsoft.com/office/powerpoint/2010/main" val="336305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0956083" y="812667"/>
            <a:ext cx="980212" cy="96205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9668" y="1199164"/>
            <a:ext cx="3454365" cy="2303651"/>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033" y="1232317"/>
            <a:ext cx="3455477" cy="230365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1191" y="1184512"/>
            <a:ext cx="3530360" cy="2353573"/>
          </a:xfrm>
          <a:prstGeom prst="rect">
            <a:avLst/>
          </a:prstGeom>
        </p:spPr>
      </p:pic>
      <p:sp>
        <p:nvSpPr>
          <p:cNvPr id="10" name="TextBox 9"/>
          <p:cNvSpPr txBox="1"/>
          <p:nvPr/>
        </p:nvSpPr>
        <p:spPr>
          <a:xfrm>
            <a:off x="8071338" y="3719900"/>
            <a:ext cx="4120661" cy="2616101"/>
          </a:xfrm>
          <a:prstGeom prst="rect">
            <a:avLst/>
          </a:prstGeom>
          <a:noFill/>
        </p:spPr>
        <p:txBody>
          <a:bodyPr wrap="square" rtlCol="0">
            <a:spAutoFit/>
          </a:bodyPr>
          <a:lstStyle/>
          <a:p>
            <a:pPr lvl="0" algn="ctr">
              <a:spcAft>
                <a:spcPts val="1200"/>
              </a:spcAft>
              <a:defRPr/>
            </a:pPr>
            <a:r>
              <a:rPr lang="en-US" b="1" dirty="0">
                <a:solidFill>
                  <a:srgbClr val="000000"/>
                </a:solidFill>
                <a:latin typeface="Century Gothic" panose="020B0502020202020204" pitchFamily="34" charset="0"/>
              </a:rPr>
              <a:t>Targeted School Improvement</a:t>
            </a:r>
          </a:p>
          <a:p>
            <a:pPr marL="285750" lvl="0" indent="-285750">
              <a:buFontTx/>
              <a:buChar char="-"/>
              <a:defRPr/>
            </a:pPr>
            <a:r>
              <a:rPr lang="en-US" dirty="0">
                <a:solidFill>
                  <a:srgbClr val="000000"/>
                </a:solidFill>
                <a:latin typeface="Century Gothic" panose="020B0502020202020204" pitchFamily="34" charset="0"/>
              </a:rPr>
              <a:t>Schools with “consistently underperforming” subgroups, as defined by the state</a:t>
            </a:r>
          </a:p>
          <a:p>
            <a:pPr marL="285750" lvl="0" indent="-285750">
              <a:spcAft>
                <a:spcPts val="1200"/>
              </a:spcAft>
              <a:buFontTx/>
              <a:buChar char="-"/>
              <a:defRPr/>
            </a:pPr>
            <a:r>
              <a:rPr lang="en-US" dirty="0">
                <a:solidFill>
                  <a:srgbClr val="000000"/>
                </a:solidFill>
                <a:latin typeface="Century Gothic" panose="020B0502020202020204" pitchFamily="34" charset="0"/>
              </a:rPr>
              <a:t>Identified annually, no later than 2019-20</a:t>
            </a:r>
            <a:endParaRPr kumimoji="0" lang="en-US" sz="1800" i="0" u="none" strike="noStrike" kern="1200" cap="none" spc="0" normalizeH="0" noProof="0" dirty="0">
              <a:ln>
                <a:noFill/>
              </a:ln>
              <a:solidFill>
                <a:srgbClr val="000000"/>
              </a:solidFill>
              <a:effectLst/>
              <a:uLnTx/>
              <a:uFillTx/>
              <a:latin typeface="Century Gothic" panose="020B0502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noProof="0" dirty="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1" name="TextBox 10"/>
          <p:cNvSpPr txBox="1"/>
          <p:nvPr/>
        </p:nvSpPr>
        <p:spPr>
          <a:xfrm>
            <a:off x="239009" y="3719900"/>
            <a:ext cx="3881654" cy="2585323"/>
          </a:xfrm>
          <a:prstGeom prst="rect">
            <a:avLst/>
          </a:prstGeom>
          <a:noFill/>
        </p:spPr>
        <p:txBody>
          <a:bodyPr wrap="square" rtlCol="0">
            <a:spAutoFit/>
          </a:bodyPr>
          <a:lstStyle/>
          <a:p>
            <a:pPr lvl="0" algn="ctr">
              <a:defRPr/>
            </a:pPr>
            <a:r>
              <a:rPr lang="en-US" b="1" dirty="0">
                <a:solidFill>
                  <a:srgbClr val="000000"/>
                </a:solidFill>
                <a:latin typeface="Century Gothic" panose="020B0502020202020204" pitchFamily="34" charset="0"/>
              </a:rPr>
              <a:t>Comprehensive Support and Improvement</a:t>
            </a:r>
          </a:p>
          <a:p>
            <a:pPr marL="285750" indent="-285750">
              <a:buFontTx/>
              <a:buChar char="-"/>
              <a:defRPr/>
            </a:pPr>
            <a:r>
              <a:rPr lang="en-US" dirty="0">
                <a:solidFill>
                  <a:srgbClr val="000000"/>
                </a:solidFill>
                <a:latin typeface="Century Gothic" panose="020B0502020202020204" pitchFamily="34" charset="0"/>
              </a:rPr>
              <a:t>Lowest-performing 5% of Title I schools</a:t>
            </a:r>
          </a:p>
          <a:p>
            <a:pPr marL="285750" lvl="0" indent="-285750">
              <a:buFontTx/>
              <a:buChar char="-"/>
              <a:defRPr/>
            </a:pPr>
            <a:r>
              <a:rPr lang="en-US" b="1" dirty="0">
                <a:solidFill>
                  <a:srgbClr val="000000"/>
                </a:solidFill>
                <a:latin typeface="Century Gothic" panose="020B0502020202020204" pitchFamily="34" charset="0"/>
              </a:rPr>
              <a:t>Any high school </a:t>
            </a:r>
            <a:r>
              <a:rPr lang="en-US" dirty="0">
                <a:solidFill>
                  <a:srgbClr val="000000"/>
                </a:solidFill>
                <a:latin typeface="Century Gothic" panose="020B0502020202020204" pitchFamily="34" charset="0"/>
              </a:rPr>
              <a:t>with graduation rates below 67%</a:t>
            </a:r>
          </a:p>
          <a:p>
            <a:pPr marL="285750" lvl="0" indent="-285750">
              <a:buFontTx/>
              <a:buChar char="-"/>
              <a:defRPr/>
            </a:pPr>
            <a:r>
              <a:rPr lang="en-US" dirty="0">
                <a:solidFill>
                  <a:srgbClr val="000000"/>
                </a:solidFill>
                <a:latin typeface="Century Gothic" panose="020B0502020202020204" pitchFamily="34" charset="0"/>
              </a:rPr>
              <a:t>“Additional targeted support” schools that do not improve within a state-set timeline</a:t>
            </a:r>
          </a:p>
        </p:txBody>
      </p:sp>
      <p:sp>
        <p:nvSpPr>
          <p:cNvPr id="12" name="TextBox 11"/>
          <p:cNvSpPr txBox="1"/>
          <p:nvPr/>
        </p:nvSpPr>
        <p:spPr>
          <a:xfrm>
            <a:off x="4359668" y="3719900"/>
            <a:ext cx="3711671"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Additional Targeted Support </a:t>
            </a:r>
          </a:p>
          <a:p>
            <a:pPr marL="285750" marR="0" lvl="0" indent="-285750" defTabSz="914400" rtl="0" eaLnBrk="1" fontAlgn="auto" latinLnBrk="0" hangingPunct="1">
              <a:lnSpc>
                <a:spcPct val="100000"/>
              </a:lnSpc>
              <a:spcBef>
                <a:spcPts val="0"/>
              </a:spcBef>
              <a:buClrTx/>
              <a:buSzTx/>
              <a:buFontTx/>
              <a:buChar char="-"/>
              <a:tabLst/>
              <a:defRPr/>
            </a:pPr>
            <a:r>
              <a:rPr lang="en-US" dirty="0">
                <a:solidFill>
                  <a:srgbClr val="000000"/>
                </a:solidFill>
                <a:latin typeface="Century Gothic" panose="020B0502020202020204" pitchFamily="34" charset="0"/>
              </a:rPr>
              <a:t>Schools with a subgroup performing at the level of the lowest-performing 5% of Title I schools</a:t>
            </a:r>
          </a:p>
        </p:txBody>
      </p:sp>
      <p:sp>
        <p:nvSpPr>
          <p:cNvPr id="13" name="Rectangle 12">
            <a:extLst>
              <a:ext uri="{FF2B5EF4-FFF2-40B4-BE49-F238E27FC236}">
                <a16:creationId xmlns:a16="http://schemas.microsoft.com/office/drawing/2014/main" id="{F6A76077-6BCB-4C0D-80CE-7EA2FD3B4740}"/>
              </a:ext>
            </a:extLst>
          </p:cNvPr>
          <p:cNvSpPr/>
          <p:nvPr/>
        </p:nvSpPr>
        <p:spPr>
          <a:xfrm>
            <a:off x="-1" y="0"/>
            <a:ext cx="1035191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Which Schools Are Identified for Support?</a:t>
            </a:r>
          </a:p>
        </p:txBody>
      </p:sp>
      <p:sp>
        <p:nvSpPr>
          <p:cNvPr id="3" name="Left Brace 2">
            <a:extLst>
              <a:ext uri="{FF2B5EF4-FFF2-40B4-BE49-F238E27FC236}">
                <a16:creationId xmlns:a16="http://schemas.microsoft.com/office/drawing/2014/main" id="{9ED626BA-9C9E-4D60-9561-8CE4D28D4581}"/>
              </a:ext>
            </a:extLst>
          </p:cNvPr>
          <p:cNvSpPr/>
          <p:nvPr/>
        </p:nvSpPr>
        <p:spPr>
          <a:xfrm rot="16200000">
            <a:off x="4045346" y="2361019"/>
            <a:ext cx="355584" cy="7888408"/>
          </a:xfrm>
          <a:prstGeom prst="leftBrace">
            <a:avLst>
              <a:gd name="adj1" fmla="val 28112"/>
              <a:gd name="adj2" fmla="val 49647"/>
            </a:avLst>
          </a:prstGeom>
          <a:ln w="25400"/>
        </p:spPr>
        <p:style>
          <a:lnRef idx="1">
            <a:schemeClr val="dk1"/>
          </a:lnRef>
          <a:fillRef idx="0">
            <a:schemeClr val="dk1"/>
          </a:fillRef>
          <a:effectRef idx="0">
            <a:schemeClr val="dk1"/>
          </a:effectRef>
          <a:fontRef idx="minor">
            <a:schemeClr val="tx1"/>
          </a:fontRef>
        </p:style>
        <p:txBody>
          <a:bodyPr rtlCol="0" anchor="ctr"/>
          <a:lstStyle/>
          <a:p>
            <a:pPr algn="ctr"/>
            <a:endParaRPr lang="en-US" dirty="0"/>
          </a:p>
        </p:txBody>
      </p:sp>
      <p:sp>
        <p:nvSpPr>
          <p:cNvPr id="4" name="Rectangle 3">
            <a:extLst>
              <a:ext uri="{FF2B5EF4-FFF2-40B4-BE49-F238E27FC236}">
                <a16:creationId xmlns:a16="http://schemas.microsoft.com/office/drawing/2014/main" id="{CA0FF53B-5BCA-4C30-9538-18110229AB5C}"/>
              </a:ext>
            </a:extLst>
          </p:cNvPr>
          <p:cNvSpPr/>
          <p:nvPr/>
        </p:nvSpPr>
        <p:spPr>
          <a:xfrm>
            <a:off x="380497" y="6419149"/>
            <a:ext cx="7562254" cy="369332"/>
          </a:xfrm>
          <a:prstGeom prst="rect">
            <a:avLst/>
          </a:prstGeom>
        </p:spPr>
        <p:txBody>
          <a:bodyPr wrap="square">
            <a:spAutoFit/>
          </a:bodyPr>
          <a:lstStyle/>
          <a:p>
            <a:pPr lvl="0">
              <a:defRPr/>
            </a:pPr>
            <a:r>
              <a:rPr lang="en-US" dirty="0">
                <a:solidFill>
                  <a:srgbClr val="000000"/>
                </a:solidFill>
                <a:latin typeface="Century Gothic" panose="020B0502020202020204" pitchFamily="34" charset="0"/>
              </a:rPr>
              <a:t>Can be identified once every three years, no later than 2018-19</a:t>
            </a:r>
          </a:p>
        </p:txBody>
      </p:sp>
      <p:sp>
        <p:nvSpPr>
          <p:cNvPr id="6" name="TextBox 5">
            <a:extLst>
              <a:ext uri="{FF2B5EF4-FFF2-40B4-BE49-F238E27FC236}">
                <a16:creationId xmlns:a16="http://schemas.microsoft.com/office/drawing/2014/main" id="{E4F70A44-807B-45B2-8DF0-986AB2302FF4}"/>
              </a:ext>
            </a:extLst>
          </p:cNvPr>
          <p:cNvSpPr txBox="1"/>
          <p:nvPr/>
        </p:nvSpPr>
        <p:spPr>
          <a:xfrm>
            <a:off x="3381247" y="2783757"/>
            <a:ext cx="689569" cy="769441"/>
          </a:xfrm>
          <a:prstGeom prst="rect">
            <a:avLst/>
          </a:prstGeom>
          <a:noFill/>
        </p:spPr>
        <p:txBody>
          <a:bodyPr wrap="square" rtlCol="0">
            <a:spAutoFit/>
          </a:bodyPr>
          <a:lstStyle/>
          <a:p>
            <a:r>
              <a:rPr lang="en-US" sz="4400" b="1" dirty="0"/>
              <a:t>1</a:t>
            </a:r>
          </a:p>
        </p:txBody>
      </p:sp>
      <p:sp>
        <p:nvSpPr>
          <p:cNvPr id="14" name="TextBox 13">
            <a:extLst>
              <a:ext uri="{FF2B5EF4-FFF2-40B4-BE49-F238E27FC236}">
                <a16:creationId xmlns:a16="http://schemas.microsoft.com/office/drawing/2014/main" id="{08A8C5E2-E121-4655-A2A0-D12FBE186749}"/>
              </a:ext>
            </a:extLst>
          </p:cNvPr>
          <p:cNvSpPr txBox="1"/>
          <p:nvPr/>
        </p:nvSpPr>
        <p:spPr>
          <a:xfrm>
            <a:off x="7284130" y="2753379"/>
            <a:ext cx="642197" cy="769441"/>
          </a:xfrm>
          <a:prstGeom prst="rect">
            <a:avLst/>
          </a:prstGeom>
          <a:noFill/>
        </p:spPr>
        <p:txBody>
          <a:bodyPr wrap="square" rtlCol="0">
            <a:spAutoFit/>
          </a:bodyPr>
          <a:lstStyle/>
          <a:p>
            <a:r>
              <a:rPr lang="en-US" sz="4400" b="1" dirty="0"/>
              <a:t>2</a:t>
            </a:r>
          </a:p>
        </p:txBody>
      </p:sp>
      <p:sp>
        <p:nvSpPr>
          <p:cNvPr id="15" name="TextBox 14">
            <a:extLst>
              <a:ext uri="{FF2B5EF4-FFF2-40B4-BE49-F238E27FC236}">
                <a16:creationId xmlns:a16="http://schemas.microsoft.com/office/drawing/2014/main" id="{4AE5A8AA-D727-47A4-BA77-25A3E4D34A49}"/>
              </a:ext>
            </a:extLst>
          </p:cNvPr>
          <p:cNvSpPr txBox="1"/>
          <p:nvPr/>
        </p:nvSpPr>
        <p:spPr>
          <a:xfrm>
            <a:off x="11343893" y="2783756"/>
            <a:ext cx="642197" cy="769441"/>
          </a:xfrm>
          <a:prstGeom prst="rect">
            <a:avLst/>
          </a:prstGeom>
          <a:noFill/>
        </p:spPr>
        <p:txBody>
          <a:bodyPr wrap="square" rtlCol="0">
            <a:spAutoFit/>
          </a:bodyPr>
          <a:lstStyle/>
          <a:p>
            <a:r>
              <a:rPr lang="en-US" sz="4400" b="1" dirty="0"/>
              <a:t>3</a:t>
            </a:r>
          </a:p>
        </p:txBody>
      </p:sp>
    </p:spTree>
    <p:extLst>
      <p:ext uri="{BB962C8B-B14F-4D97-AF65-F5344CB8AC3E}">
        <p14:creationId xmlns:p14="http://schemas.microsoft.com/office/powerpoint/2010/main" val="38803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900" decel="100000" fill="hold"/>
                                        <p:tgtEl>
                                          <p:spTgt spid="1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8" presetID="3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900" decel="100000" fill="hold"/>
                                        <p:tgtEl>
                                          <p:spTgt spid="12"/>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42" presetID="31"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anim calcmode="lin" valueType="num">
                                      <p:cBhvr>
                                        <p:cTn id="51" dur="500" fill="hold"/>
                                        <p:tgtEl>
                                          <p:spTgt spid="3"/>
                                        </p:tgtEl>
                                        <p:attrNameLst>
                                          <p:attrName>ppt_x</p:attrName>
                                        </p:attrNameLst>
                                      </p:cBhvr>
                                      <p:tavLst>
                                        <p:tav tm="0">
                                          <p:val>
                                            <p:strVal val="#ppt_x"/>
                                          </p:val>
                                        </p:tav>
                                        <p:tav tm="100000">
                                          <p:val>
                                            <p:strVal val="#ppt_x"/>
                                          </p:val>
                                        </p:tav>
                                      </p:tavLst>
                                    </p:anim>
                                    <p:anim calcmode="lin" valueType="num">
                                      <p:cBhvr>
                                        <p:cTn id="52" dur="500" fill="hold"/>
                                        <p:tgtEl>
                                          <p:spTgt spid="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500"/>
                                        <p:tgtEl>
                                          <p:spTgt spid="4"/>
                                        </p:tgtEl>
                                      </p:cBhvr>
                                    </p:animEffect>
                                    <p:anim calcmode="lin" valueType="num">
                                      <p:cBhvr>
                                        <p:cTn id="56" dur="500" fill="hold"/>
                                        <p:tgtEl>
                                          <p:spTgt spid="4"/>
                                        </p:tgtEl>
                                        <p:attrNameLst>
                                          <p:attrName>ppt_x</p:attrName>
                                        </p:attrNameLst>
                                      </p:cBhvr>
                                      <p:tavLst>
                                        <p:tav tm="0">
                                          <p:val>
                                            <p:strVal val="#ppt_x"/>
                                          </p:val>
                                        </p:tav>
                                        <p:tav tm="100000">
                                          <p:val>
                                            <p:strVal val="#ppt_x"/>
                                          </p:val>
                                        </p:tav>
                                      </p:tavLst>
                                    </p:anim>
                                    <p:anim calcmode="lin" valueType="num">
                                      <p:cBhvr>
                                        <p:cTn id="57"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900" decel="100000" fill="hold"/>
                                        <p:tgtEl>
                                          <p:spTgt spid="10"/>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66" presetID="31" presetClass="entr" presetSubtype="0"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fltVal val="0"/>
                                          </p:val>
                                        </p:tav>
                                        <p:tav tm="100000">
                                          <p:val>
                                            <p:strVal val="#ppt_w"/>
                                          </p:val>
                                        </p:tav>
                                      </p:tavLst>
                                    </p:anim>
                                    <p:anim calcmode="lin" valueType="num">
                                      <p:cBhvr>
                                        <p:cTn id="69" dur="1000" fill="hold"/>
                                        <p:tgtEl>
                                          <p:spTgt spid="15"/>
                                        </p:tgtEl>
                                        <p:attrNameLst>
                                          <p:attrName>ppt_h</p:attrName>
                                        </p:attrNameLst>
                                      </p:cBhvr>
                                      <p:tavLst>
                                        <p:tav tm="0">
                                          <p:val>
                                            <p:fltVal val="0"/>
                                          </p:val>
                                        </p:tav>
                                        <p:tav tm="100000">
                                          <p:val>
                                            <p:strVal val="#ppt_h"/>
                                          </p:val>
                                        </p:tav>
                                      </p:tavLst>
                                    </p:anim>
                                    <p:anim calcmode="lin" valueType="num">
                                      <p:cBhvr>
                                        <p:cTn id="70" dur="1000" fill="hold"/>
                                        <p:tgtEl>
                                          <p:spTgt spid="15"/>
                                        </p:tgtEl>
                                        <p:attrNameLst>
                                          <p:attrName>style.rotation</p:attrName>
                                        </p:attrNameLst>
                                      </p:cBhvr>
                                      <p:tavLst>
                                        <p:tav tm="0">
                                          <p:val>
                                            <p:fltVal val="90"/>
                                          </p:val>
                                        </p:tav>
                                        <p:tav tm="100000">
                                          <p:val>
                                            <p:fltVal val="0"/>
                                          </p:val>
                                        </p:tav>
                                      </p:tavLst>
                                    </p:anim>
                                    <p:animEffect transition="in" filter="fade">
                                      <p:cBhvr>
                                        <p:cTn id="7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3" grpId="0" animBg="1"/>
      <p:bldP spid="4" grpId="0"/>
      <p:bldP spid="6" grpId="0"/>
      <p:bldP spid="14"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Targeted Support Identification</a:t>
            </a:r>
          </a:p>
        </p:txBody>
      </p:sp>
      <p:pic>
        <p:nvPicPr>
          <p:cNvPr id="4" name="Picture 3">
            <a:extLst>
              <a:ext uri="{FF2B5EF4-FFF2-40B4-BE49-F238E27FC236}">
                <a16:creationId xmlns:a16="http://schemas.microsoft.com/office/drawing/2014/main" id="{02E3258C-F7BD-4340-9A51-9056961956F1}"/>
              </a:ext>
            </a:extLst>
          </p:cNvPr>
          <p:cNvPicPr>
            <a:picLocks noChangeAspect="1"/>
          </p:cNvPicPr>
          <p:nvPr/>
        </p:nvPicPr>
        <p:blipFill>
          <a:blip r:embed="rId3"/>
          <a:stretch>
            <a:fillRect/>
          </a:stretch>
        </p:blipFill>
        <p:spPr>
          <a:xfrm>
            <a:off x="441525" y="1236133"/>
            <a:ext cx="11568106" cy="4758267"/>
          </a:xfrm>
          <a:prstGeom prst="rect">
            <a:avLst/>
          </a:prstGeom>
        </p:spPr>
      </p:pic>
    </p:spTree>
    <p:extLst>
      <p:ext uri="{BB962C8B-B14F-4D97-AF65-F5344CB8AC3E}">
        <p14:creationId xmlns:p14="http://schemas.microsoft.com/office/powerpoint/2010/main" val="276685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444039" y="6858000"/>
            <a:ext cx="8849561" cy="1480405"/>
          </a:xfrm>
          <a:prstGeom prst="rect">
            <a:avLst/>
          </a:prstGeom>
        </p:spPr>
        <p:txBody>
          <a:bodyPr wrap="square">
            <a:spAutoFit/>
          </a:bodyPr>
          <a:lstStyle/>
          <a:p>
            <a:pPr fontAlgn="base">
              <a:spcBef>
                <a:spcPct val="20000"/>
              </a:spcBef>
              <a:spcAft>
                <a:spcPct val="0"/>
              </a:spcAft>
            </a:pPr>
            <a:r>
              <a:rPr lang="en-US" sz="1100" b="1" dirty="0">
                <a:solidFill>
                  <a:schemeClr val="tx2"/>
                </a:solidFill>
              </a:rPr>
              <a:t>Images depicting 15 years ago</a:t>
            </a:r>
          </a:p>
          <a:p>
            <a:pPr marL="571500" indent="-571500" fontAlgn="base">
              <a:spcBef>
                <a:spcPct val="20000"/>
              </a:spcBef>
              <a:spcAft>
                <a:spcPct val="0"/>
              </a:spcAft>
              <a:buFontTx/>
              <a:buChar char="-"/>
            </a:pPr>
            <a:r>
              <a:rPr lang="en-US" sz="1100" b="1" dirty="0">
                <a:solidFill>
                  <a:schemeClr val="tx2"/>
                </a:solidFill>
              </a:rPr>
              <a:t>Blackberry (instead of </a:t>
            </a:r>
            <a:r>
              <a:rPr lang="en-US" sz="1100" b="1" dirty="0" err="1">
                <a:solidFill>
                  <a:schemeClr val="tx2"/>
                </a:solidFill>
              </a:rPr>
              <a:t>iphone</a:t>
            </a:r>
            <a:r>
              <a:rPr lang="en-US" sz="1100" b="1" dirty="0">
                <a:solidFill>
                  <a:schemeClr val="tx2"/>
                </a:solidFill>
              </a:rPr>
              <a:t>) </a:t>
            </a:r>
          </a:p>
          <a:p>
            <a:pPr marL="571500" indent="-571500" fontAlgn="base">
              <a:spcBef>
                <a:spcPct val="20000"/>
              </a:spcBef>
              <a:spcAft>
                <a:spcPct val="0"/>
              </a:spcAft>
              <a:buFontTx/>
              <a:buChar char="-"/>
            </a:pPr>
            <a:r>
              <a:rPr lang="en-US" sz="1100" b="1" dirty="0">
                <a:solidFill>
                  <a:schemeClr val="tx2"/>
                </a:solidFill>
              </a:rPr>
              <a:t>Twitter did not exist </a:t>
            </a:r>
          </a:p>
          <a:p>
            <a:pPr marL="571500" indent="-571500" fontAlgn="base">
              <a:spcBef>
                <a:spcPct val="20000"/>
              </a:spcBef>
              <a:spcAft>
                <a:spcPct val="0"/>
              </a:spcAft>
              <a:buFontTx/>
              <a:buChar char="-"/>
            </a:pPr>
            <a:r>
              <a:rPr lang="en-US" sz="1100" b="1" dirty="0">
                <a:solidFill>
                  <a:schemeClr val="tx2"/>
                </a:solidFill>
              </a:rPr>
              <a:t>Pumpkin Spice Latte was first invented </a:t>
            </a:r>
          </a:p>
          <a:p>
            <a:pPr marL="571500" indent="-571500" fontAlgn="base">
              <a:spcBef>
                <a:spcPct val="20000"/>
              </a:spcBef>
              <a:spcAft>
                <a:spcPct val="0"/>
              </a:spcAft>
              <a:buFontTx/>
              <a:buChar char="-"/>
            </a:pPr>
            <a:endParaRPr lang="en-US" sz="1100" dirty="0">
              <a:solidFill>
                <a:schemeClr val="tx2"/>
              </a:solidFill>
            </a:endParaRPr>
          </a:p>
          <a:p>
            <a:pPr lvl="0" algn="ctr" fontAlgn="base">
              <a:spcBef>
                <a:spcPct val="20000"/>
              </a:spcBef>
              <a:spcAft>
                <a:spcPct val="0"/>
              </a:spcAft>
            </a:pPr>
            <a:endParaRPr lang="en-US" sz="1100" b="1" dirty="0">
              <a:solidFill>
                <a:schemeClr val="tx2"/>
              </a:solidFill>
            </a:endParaRPr>
          </a:p>
          <a:p>
            <a:pPr lvl="0" algn="ctr" fontAlgn="base">
              <a:spcBef>
                <a:spcPct val="20000"/>
              </a:spcBef>
              <a:spcAft>
                <a:spcPct val="0"/>
              </a:spcAft>
            </a:pPr>
            <a:endParaRPr lang="en-US" sz="1100" b="1" dirty="0">
              <a:solidFill>
                <a:schemeClr val="tx2"/>
              </a:solidFill>
              <a:latin typeface="Century Gothic" charset="0"/>
              <a:ea typeface="Century Gothic" charset="0"/>
              <a:cs typeface="Century Gothic" charset="0"/>
            </a:endParaRPr>
          </a:p>
        </p:txBody>
      </p:sp>
      <p:grpSp>
        <p:nvGrpSpPr>
          <p:cNvPr id="9" name="Group 8"/>
          <p:cNvGrpSpPr/>
          <p:nvPr/>
        </p:nvGrpSpPr>
        <p:grpSpPr>
          <a:xfrm>
            <a:off x="276313" y="6312444"/>
            <a:ext cx="1588346" cy="303870"/>
            <a:chOff x="3926588" y="6089026"/>
            <a:chExt cx="1089204" cy="303870"/>
          </a:xfrm>
        </p:grpSpPr>
        <p:sp>
          <p:nvSpPr>
            <p:cNvPr id="10" name="Freeform 7"/>
            <p:cNvSpPr>
              <a:spLocks/>
            </p:cNvSpPr>
            <p:nvPr/>
          </p:nvSpPr>
          <p:spPr bwMode="auto">
            <a:xfrm>
              <a:off x="3926588" y="6155993"/>
              <a:ext cx="206610" cy="225050"/>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13" name="Rectangle 12"/>
            <p:cNvSpPr/>
            <p:nvPr/>
          </p:nvSpPr>
          <p:spPr>
            <a:xfrm>
              <a:off x="4133198" y="6089026"/>
              <a:ext cx="882594" cy="303870"/>
            </a:xfrm>
            <a:prstGeom prst="rect">
              <a:avLst/>
            </a:prstGeom>
          </p:spPr>
          <p:txBody>
            <a:bodyPr wrap="square">
              <a:spAutoFit/>
            </a:bodyPr>
            <a:lstStyle/>
            <a:p>
              <a:r>
                <a:rPr lang="en-US" dirty="0">
                  <a:solidFill>
                    <a:schemeClr val="tx1">
                      <a:lumMod val="75000"/>
                      <a:lumOff val="25000"/>
                    </a:schemeClr>
                  </a:solidFill>
                  <a:latin typeface="Century Gothic" charset="0"/>
                  <a:ea typeface="Century Gothic" charset="0"/>
                  <a:cs typeface="Century Gothic" charset="0"/>
                </a:rPr>
                <a:t>@all4ed</a:t>
              </a:r>
              <a:endParaRPr lang="en-US" dirty="0">
                <a:latin typeface="Century Gothic" charset="0"/>
                <a:ea typeface="Century Gothic" charset="0"/>
                <a:cs typeface="Century Gothic" charset="0"/>
              </a:endParaRPr>
            </a:p>
          </p:txBody>
        </p:sp>
      </p:gr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563" r="5164"/>
          <a:stretch/>
        </p:blipFill>
        <p:spPr>
          <a:xfrm>
            <a:off x="-23061" y="1211589"/>
            <a:ext cx="4224616" cy="44526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0427" y="1532894"/>
            <a:ext cx="3810000" cy="381000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4047" r="9459"/>
          <a:stretch/>
        </p:blipFill>
        <p:spPr>
          <a:xfrm>
            <a:off x="8369300" y="1244600"/>
            <a:ext cx="3822700" cy="44196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000" y="1333500"/>
            <a:ext cx="800100" cy="800100"/>
          </a:xfrm>
          <a:prstGeom prst="rect">
            <a:avLst/>
          </a:prstGeom>
        </p:spPr>
      </p:pic>
    </p:spTree>
    <p:extLst>
      <p:ext uri="{BB962C8B-B14F-4D97-AF65-F5344CB8AC3E}">
        <p14:creationId xmlns:p14="http://schemas.microsoft.com/office/powerpoint/2010/main" val="403054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53" presetClass="entr" presetSubtype="16"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0549468"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Red States: Consistently Underperforming</a:t>
            </a:r>
          </a:p>
        </p:txBody>
      </p:sp>
      <p:sp>
        <p:nvSpPr>
          <p:cNvPr id="3" name="TextBox 2">
            <a:extLst>
              <a:ext uri="{FF2B5EF4-FFF2-40B4-BE49-F238E27FC236}">
                <a16:creationId xmlns:a16="http://schemas.microsoft.com/office/drawing/2014/main" id="{DAC418AD-217E-4C36-9B0A-ADDBD1BA7699}"/>
              </a:ext>
            </a:extLst>
          </p:cNvPr>
          <p:cNvSpPr txBox="1"/>
          <p:nvPr/>
        </p:nvSpPr>
        <p:spPr>
          <a:xfrm>
            <a:off x="270430" y="1213334"/>
            <a:ext cx="2880207" cy="5509200"/>
          </a:xfrm>
          <a:prstGeom prst="rect">
            <a:avLst/>
          </a:prstGeom>
          <a:noFill/>
        </p:spPr>
        <p:txBody>
          <a:bodyPr wrap="square" rtlCol="0" anchor="t">
            <a:spAutoFit/>
          </a:bodyPr>
          <a:lstStyle/>
          <a:p>
            <a:r>
              <a:rPr lang="en-US" sz="2200" dirty="0"/>
              <a:t>Alabama</a:t>
            </a:r>
          </a:p>
          <a:p>
            <a:r>
              <a:rPr lang="en-US" sz="2200" dirty="0"/>
              <a:t>Alaska</a:t>
            </a:r>
          </a:p>
          <a:p>
            <a:r>
              <a:rPr lang="en-US" sz="2200" dirty="0"/>
              <a:t>Arizona</a:t>
            </a:r>
          </a:p>
          <a:p>
            <a:r>
              <a:rPr lang="en-US" sz="2200" dirty="0"/>
              <a:t>Arkansas</a:t>
            </a:r>
          </a:p>
          <a:p>
            <a:r>
              <a:rPr lang="en-US" sz="2200" dirty="0"/>
              <a:t>California</a:t>
            </a:r>
          </a:p>
          <a:p>
            <a:r>
              <a:rPr lang="en-US" sz="2200" dirty="0"/>
              <a:t>Delaware</a:t>
            </a:r>
          </a:p>
          <a:p>
            <a:r>
              <a:rPr lang="en-US" sz="2200" dirty="0"/>
              <a:t>Indiana</a:t>
            </a:r>
          </a:p>
          <a:p>
            <a:r>
              <a:rPr lang="en-US" sz="2200" dirty="0"/>
              <a:t>Iowa</a:t>
            </a:r>
          </a:p>
          <a:p>
            <a:r>
              <a:rPr lang="en-US" sz="2200" dirty="0"/>
              <a:t>Massachusetts</a:t>
            </a:r>
          </a:p>
          <a:p>
            <a:r>
              <a:rPr lang="en-US" sz="2200" dirty="0"/>
              <a:t>Michigan</a:t>
            </a:r>
          </a:p>
          <a:p>
            <a:r>
              <a:rPr lang="en-US" sz="2200" dirty="0"/>
              <a:t>Missouri</a:t>
            </a:r>
          </a:p>
          <a:p>
            <a:r>
              <a:rPr lang="en-US" sz="2200" dirty="0"/>
              <a:t>Montana</a:t>
            </a:r>
          </a:p>
          <a:p>
            <a:r>
              <a:rPr lang="en-US" sz="2200" dirty="0"/>
              <a:t>New Mexico</a:t>
            </a:r>
          </a:p>
          <a:p>
            <a:r>
              <a:rPr lang="en-US" sz="2200" dirty="0"/>
              <a:t>North Dakota</a:t>
            </a:r>
          </a:p>
          <a:p>
            <a:r>
              <a:rPr lang="en-US" sz="2200" dirty="0"/>
              <a:t>Pennsylvania</a:t>
            </a:r>
          </a:p>
          <a:p>
            <a:r>
              <a:rPr lang="en-US" sz="2200" dirty="0"/>
              <a:t>Washington, DC</a:t>
            </a:r>
          </a:p>
        </p:txBody>
      </p:sp>
      <p:sp>
        <p:nvSpPr>
          <p:cNvPr id="2" name="Slide Number Placeholder 1">
            <a:extLst>
              <a:ext uri="{FF2B5EF4-FFF2-40B4-BE49-F238E27FC236}">
                <a16:creationId xmlns:a16="http://schemas.microsoft.com/office/drawing/2014/main" id="{4C50D2A2-1AC2-4209-91E7-D2E38DF7DB0A}"/>
              </a:ext>
            </a:extLst>
          </p:cNvPr>
          <p:cNvSpPr>
            <a:spLocks noGrp="1"/>
          </p:cNvSpPr>
          <p:nvPr>
            <p:ph type="sldNum" sz="quarter" idx="12"/>
          </p:nvPr>
        </p:nvSpPr>
        <p:spPr/>
        <p:txBody>
          <a:bodyPr/>
          <a:lstStyle/>
          <a:p>
            <a:fld id="{98B14EFF-274C-47A3-BA71-FEFBA2428CD0}" type="slidenum">
              <a:rPr lang="en-US" smtClean="0"/>
              <a:t>30</a:t>
            </a:fld>
            <a:endParaRPr lang="en-US"/>
          </a:p>
        </p:txBody>
      </p:sp>
      <p:pic>
        <p:nvPicPr>
          <p:cNvPr id="8" name="Picture 7">
            <a:extLst>
              <a:ext uri="{FF2B5EF4-FFF2-40B4-BE49-F238E27FC236}">
                <a16:creationId xmlns:a16="http://schemas.microsoft.com/office/drawing/2014/main" id="{AF543275-98D1-A34F-A83A-417E1E73A409}"/>
              </a:ext>
            </a:extLst>
          </p:cNvPr>
          <p:cNvPicPr>
            <a:picLocks noChangeAspect="1"/>
          </p:cNvPicPr>
          <p:nvPr/>
        </p:nvPicPr>
        <p:blipFill rotWithShape="1">
          <a:blip r:embed="rId2"/>
          <a:srcRect t="4760"/>
          <a:stretch/>
        </p:blipFill>
        <p:spPr>
          <a:xfrm>
            <a:off x="2955483" y="1151467"/>
            <a:ext cx="9109311" cy="5460926"/>
          </a:xfrm>
          <a:prstGeom prst="rect">
            <a:avLst/>
          </a:prstGeom>
          <a:ln>
            <a:solidFill>
              <a:srgbClr val="455C79"/>
            </a:solidFill>
          </a:ln>
        </p:spPr>
      </p:pic>
    </p:spTree>
    <p:extLst>
      <p:ext uri="{BB962C8B-B14F-4D97-AF65-F5344CB8AC3E}">
        <p14:creationId xmlns:p14="http://schemas.microsoft.com/office/powerpoint/2010/main" val="81378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 calcmode="lin" valueType="num">
                                      <p:cBhvr additive="base">
                                        <p:cTn id="4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anim calcmode="lin" valueType="num">
                                      <p:cBhvr additive="base">
                                        <p:cTn id="5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anim calcmode="lin" valueType="num">
                                      <p:cBhvr additive="base">
                                        <p:cTn id="59"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 calcmode="lin" valueType="num">
                                      <p:cBhvr additive="base">
                                        <p:cTn id="63"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
                                            <p:txEl>
                                              <p:pRg st="15" end="15"/>
                                            </p:txEl>
                                          </p:spTgt>
                                        </p:tgtEl>
                                        <p:attrNameLst>
                                          <p:attrName>style.visibility</p:attrName>
                                        </p:attrNameLst>
                                      </p:cBhvr>
                                      <p:to>
                                        <p:strVal val="visible"/>
                                      </p:to>
                                    </p:set>
                                    <p:anim calcmode="lin" valueType="num">
                                      <p:cBhvr additive="base">
                                        <p:cTn id="67"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Targeted Support Identification</a:t>
            </a:r>
          </a:p>
        </p:txBody>
      </p:sp>
      <p:pic>
        <p:nvPicPr>
          <p:cNvPr id="4" name="Picture 3">
            <a:extLst>
              <a:ext uri="{FF2B5EF4-FFF2-40B4-BE49-F238E27FC236}">
                <a16:creationId xmlns:a16="http://schemas.microsoft.com/office/drawing/2014/main" id="{02E3258C-F7BD-4340-9A51-9056961956F1}"/>
              </a:ext>
            </a:extLst>
          </p:cNvPr>
          <p:cNvPicPr>
            <a:picLocks noChangeAspect="1"/>
          </p:cNvPicPr>
          <p:nvPr/>
        </p:nvPicPr>
        <p:blipFill rotWithShape="1">
          <a:blip r:embed="rId3"/>
          <a:srcRect l="53418"/>
          <a:stretch/>
        </p:blipFill>
        <p:spPr>
          <a:xfrm>
            <a:off x="6620933" y="1236133"/>
            <a:ext cx="5388698" cy="4758267"/>
          </a:xfrm>
          <a:prstGeom prst="rect">
            <a:avLst/>
          </a:prstGeom>
        </p:spPr>
      </p:pic>
      <p:sp>
        <p:nvSpPr>
          <p:cNvPr id="6" name="Subtitle 3">
            <a:extLst>
              <a:ext uri="{FF2B5EF4-FFF2-40B4-BE49-F238E27FC236}">
                <a16:creationId xmlns:a16="http://schemas.microsoft.com/office/drawing/2014/main" id="{3B6DB640-A27A-5E4D-9C70-C92867AB9749}"/>
              </a:ext>
            </a:extLst>
          </p:cNvPr>
          <p:cNvSpPr>
            <a:spLocks noGrp="1"/>
          </p:cNvSpPr>
          <p:nvPr>
            <p:ph type="subTitle" idx="1"/>
          </p:nvPr>
        </p:nvSpPr>
        <p:spPr>
          <a:xfrm>
            <a:off x="338667" y="1253067"/>
            <a:ext cx="5862841" cy="4703233"/>
          </a:xfrm>
        </p:spPr>
        <p:txBody>
          <a:bodyPr/>
          <a:lstStyle/>
          <a:p>
            <a:pPr marL="342900" indent="-342900" algn="l">
              <a:buFont typeface="Arial" panose="020B0604020202020204" pitchFamily="34" charset="0"/>
              <a:buChar char="•"/>
            </a:pPr>
            <a:r>
              <a:rPr lang="en-US" dirty="0"/>
              <a:t>The 16 </a:t>
            </a:r>
            <a:r>
              <a:rPr lang="en-US" b="1" dirty="0">
                <a:solidFill>
                  <a:srgbClr val="E03935"/>
                </a:solidFill>
              </a:rPr>
              <a:t>red</a:t>
            </a:r>
            <a:r>
              <a:rPr lang="en-US" dirty="0">
                <a:solidFill>
                  <a:srgbClr val="E03935"/>
                </a:solidFill>
              </a:rPr>
              <a:t> </a:t>
            </a:r>
            <a:r>
              <a:rPr lang="en-US" b="1" dirty="0">
                <a:solidFill>
                  <a:srgbClr val="E03935"/>
                </a:solidFill>
              </a:rPr>
              <a:t>states</a:t>
            </a:r>
            <a:r>
              <a:rPr lang="en-US" dirty="0">
                <a:solidFill>
                  <a:srgbClr val="E03935"/>
                </a:solidFill>
              </a:rPr>
              <a:t> </a:t>
            </a:r>
            <a:r>
              <a:rPr lang="en-US" dirty="0"/>
              <a:t>use a definition of consistently underperforming subgroup needing targeted support (TSI) that is </a:t>
            </a:r>
            <a:r>
              <a:rPr lang="en-US" u="sng" dirty="0"/>
              <a:t>not</a:t>
            </a:r>
            <a:r>
              <a:rPr lang="en-US" dirty="0"/>
              <a:t> meaningfully different, or is narrower, than ESSA’s definition of a subgroup needing additional targeted support (ATS).</a:t>
            </a:r>
          </a:p>
          <a:p>
            <a:pPr marL="800100" lvl="1" indent="-342900" algn="l">
              <a:buFont typeface="Arial" panose="020B0604020202020204" pitchFamily="34" charset="0"/>
              <a:buChar char="•"/>
            </a:pPr>
            <a:r>
              <a:rPr lang="en-US" dirty="0"/>
              <a:t>These states are most likely to under-identify schools with low-performing subgroups, because their definitions for TSI will not capture additional schools.</a:t>
            </a:r>
          </a:p>
        </p:txBody>
      </p:sp>
    </p:spTree>
    <p:extLst>
      <p:ext uri="{BB962C8B-B14F-4D97-AF65-F5344CB8AC3E}">
        <p14:creationId xmlns:p14="http://schemas.microsoft.com/office/powerpoint/2010/main" val="2092392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6468533"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Example: Missouri</a:t>
            </a:r>
          </a:p>
        </p:txBody>
      </p:sp>
      <p:pic>
        <p:nvPicPr>
          <p:cNvPr id="8" name="Picture 7">
            <a:extLst>
              <a:ext uri="{FF2B5EF4-FFF2-40B4-BE49-F238E27FC236}">
                <a16:creationId xmlns:a16="http://schemas.microsoft.com/office/drawing/2014/main" id="{A8668C32-DDA5-4E81-BC73-F3E227112C46}"/>
              </a:ext>
            </a:extLst>
          </p:cNvPr>
          <p:cNvPicPr>
            <a:picLocks noChangeAspect="1"/>
          </p:cNvPicPr>
          <p:nvPr/>
        </p:nvPicPr>
        <p:blipFill>
          <a:blip r:embed="rId3"/>
          <a:stretch>
            <a:fillRect/>
          </a:stretch>
        </p:blipFill>
        <p:spPr>
          <a:xfrm>
            <a:off x="264924" y="1701118"/>
            <a:ext cx="5940881" cy="3790336"/>
          </a:xfrm>
          <a:prstGeom prst="rect">
            <a:avLst/>
          </a:prstGeom>
        </p:spPr>
      </p:pic>
      <p:pic>
        <p:nvPicPr>
          <p:cNvPr id="2" name="Picture 1">
            <a:extLst>
              <a:ext uri="{FF2B5EF4-FFF2-40B4-BE49-F238E27FC236}">
                <a16:creationId xmlns:a16="http://schemas.microsoft.com/office/drawing/2014/main" id="{A27C1BCA-97AD-4836-AB54-48974EEA791E}"/>
              </a:ext>
            </a:extLst>
          </p:cNvPr>
          <p:cNvPicPr>
            <a:picLocks noChangeAspect="1"/>
          </p:cNvPicPr>
          <p:nvPr/>
        </p:nvPicPr>
        <p:blipFill>
          <a:blip r:embed="rId4"/>
          <a:stretch>
            <a:fillRect/>
          </a:stretch>
        </p:blipFill>
        <p:spPr>
          <a:xfrm>
            <a:off x="6019185" y="1742257"/>
            <a:ext cx="5421599" cy="3362633"/>
          </a:xfrm>
          <a:prstGeom prst="rect">
            <a:avLst/>
          </a:prstGeom>
        </p:spPr>
      </p:pic>
      <p:sp>
        <p:nvSpPr>
          <p:cNvPr id="3" name="TextBox 2">
            <a:extLst>
              <a:ext uri="{FF2B5EF4-FFF2-40B4-BE49-F238E27FC236}">
                <a16:creationId xmlns:a16="http://schemas.microsoft.com/office/drawing/2014/main" id="{47A43059-3391-49C7-A0A1-8A57889E5C86}"/>
              </a:ext>
            </a:extLst>
          </p:cNvPr>
          <p:cNvSpPr txBox="1"/>
          <p:nvPr/>
        </p:nvSpPr>
        <p:spPr>
          <a:xfrm>
            <a:off x="264924" y="6003136"/>
            <a:ext cx="5938684" cy="646331"/>
          </a:xfrm>
          <a:prstGeom prst="rect">
            <a:avLst/>
          </a:prstGeom>
          <a:noFill/>
        </p:spPr>
        <p:txBody>
          <a:bodyPr wrap="square" rtlCol="0">
            <a:spAutoFit/>
          </a:bodyPr>
          <a:lstStyle/>
          <a:p>
            <a:r>
              <a:rPr lang="en-US" dirty="0"/>
              <a:t>Source: Missouri ESSA Plan, Pages 30-31 (</a:t>
            </a:r>
            <a:r>
              <a:rPr lang="en-US" dirty="0">
                <a:hlinkClick r:id="rId5"/>
              </a:rPr>
              <a:t>http://bit.ly/MOessaplan</a:t>
            </a:r>
            <a:r>
              <a:rPr lang="en-US" dirty="0"/>
              <a:t>) </a:t>
            </a:r>
          </a:p>
        </p:txBody>
      </p:sp>
      <p:sp>
        <p:nvSpPr>
          <p:cNvPr id="6" name="Rectangle 5">
            <a:extLst>
              <a:ext uri="{FF2B5EF4-FFF2-40B4-BE49-F238E27FC236}">
                <a16:creationId xmlns:a16="http://schemas.microsoft.com/office/drawing/2014/main" id="{510DE43C-41F9-44EA-884F-B6B54686E7CE}"/>
              </a:ext>
            </a:extLst>
          </p:cNvPr>
          <p:cNvSpPr/>
          <p:nvPr/>
        </p:nvSpPr>
        <p:spPr>
          <a:xfrm>
            <a:off x="6325424" y="3429000"/>
            <a:ext cx="680059" cy="331839"/>
          </a:xfrm>
          <a:prstGeom prst="rect">
            <a:avLst/>
          </a:prstGeom>
          <a:solidFill>
            <a:srgbClr val="FFFF00">
              <a:alpha val="35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66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Targeted Support Identification</a:t>
            </a:r>
          </a:p>
        </p:txBody>
      </p:sp>
      <p:pic>
        <p:nvPicPr>
          <p:cNvPr id="4" name="Picture 3">
            <a:extLst>
              <a:ext uri="{FF2B5EF4-FFF2-40B4-BE49-F238E27FC236}">
                <a16:creationId xmlns:a16="http://schemas.microsoft.com/office/drawing/2014/main" id="{02E3258C-F7BD-4340-9A51-9056961956F1}"/>
              </a:ext>
            </a:extLst>
          </p:cNvPr>
          <p:cNvPicPr>
            <a:picLocks noChangeAspect="1"/>
          </p:cNvPicPr>
          <p:nvPr/>
        </p:nvPicPr>
        <p:blipFill rotWithShape="1">
          <a:blip r:embed="rId3"/>
          <a:srcRect l="53418"/>
          <a:stretch/>
        </p:blipFill>
        <p:spPr>
          <a:xfrm>
            <a:off x="6620933" y="1236133"/>
            <a:ext cx="5388698" cy="4758267"/>
          </a:xfrm>
          <a:prstGeom prst="rect">
            <a:avLst/>
          </a:prstGeom>
        </p:spPr>
      </p:pic>
      <p:sp>
        <p:nvSpPr>
          <p:cNvPr id="6" name="Subtitle 3">
            <a:extLst>
              <a:ext uri="{FF2B5EF4-FFF2-40B4-BE49-F238E27FC236}">
                <a16:creationId xmlns:a16="http://schemas.microsoft.com/office/drawing/2014/main" id="{3B6DB640-A27A-5E4D-9C70-C92867AB9749}"/>
              </a:ext>
            </a:extLst>
          </p:cNvPr>
          <p:cNvSpPr>
            <a:spLocks noGrp="1"/>
          </p:cNvSpPr>
          <p:nvPr>
            <p:ph type="subTitle" idx="1"/>
          </p:nvPr>
        </p:nvSpPr>
        <p:spPr>
          <a:xfrm>
            <a:off x="338667" y="1253067"/>
            <a:ext cx="5757333" cy="4703233"/>
          </a:xfrm>
        </p:spPr>
        <p:txBody>
          <a:bodyPr/>
          <a:lstStyle/>
          <a:p>
            <a:pPr marL="342900" indent="-342900" algn="l">
              <a:buFont typeface="Arial" panose="020B0604020202020204" pitchFamily="34" charset="0"/>
              <a:buChar char="•"/>
            </a:pPr>
            <a:r>
              <a:rPr lang="en-US" dirty="0"/>
              <a:t>The 6 </a:t>
            </a:r>
            <a:r>
              <a:rPr lang="en-US" b="1" dirty="0">
                <a:solidFill>
                  <a:srgbClr val="63B306"/>
                </a:solidFill>
              </a:rPr>
              <a:t>green states </a:t>
            </a:r>
            <a:r>
              <a:rPr lang="en-US" dirty="0"/>
              <a:t>use a definition of consistently underperforming subgroup needing TSI that is meaningfully different than ESSA’s definition of a subgroup needing additional targeted support (ATS), </a:t>
            </a:r>
            <a:r>
              <a:rPr lang="en-US" b="1" u="sng" dirty="0"/>
              <a:t>and</a:t>
            </a:r>
            <a:r>
              <a:rPr lang="en-US" dirty="0"/>
              <a:t> the state ensures a subgroup struggling on a subset of indicators can be identified for TSI.</a:t>
            </a:r>
          </a:p>
        </p:txBody>
      </p:sp>
    </p:spTree>
    <p:extLst>
      <p:ext uri="{BB962C8B-B14F-4D97-AF65-F5344CB8AC3E}">
        <p14:creationId xmlns:p14="http://schemas.microsoft.com/office/powerpoint/2010/main" val="1544671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7586133"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Who’s doing it right? Nevada</a:t>
            </a:r>
          </a:p>
        </p:txBody>
      </p:sp>
      <p:sp>
        <p:nvSpPr>
          <p:cNvPr id="3" name="TextBox 2">
            <a:extLst>
              <a:ext uri="{FF2B5EF4-FFF2-40B4-BE49-F238E27FC236}">
                <a16:creationId xmlns:a16="http://schemas.microsoft.com/office/drawing/2014/main" id="{47A43059-3391-49C7-A0A1-8A57889E5C86}"/>
              </a:ext>
            </a:extLst>
          </p:cNvPr>
          <p:cNvSpPr txBox="1"/>
          <p:nvPr/>
        </p:nvSpPr>
        <p:spPr>
          <a:xfrm>
            <a:off x="264925" y="6082345"/>
            <a:ext cx="5938684" cy="923330"/>
          </a:xfrm>
          <a:prstGeom prst="rect">
            <a:avLst/>
          </a:prstGeom>
          <a:noFill/>
        </p:spPr>
        <p:txBody>
          <a:bodyPr wrap="square" rtlCol="0">
            <a:spAutoFit/>
          </a:bodyPr>
          <a:lstStyle/>
          <a:p>
            <a:r>
              <a:rPr lang="en-US" dirty="0"/>
              <a:t>Source: Nevada ESSA Plan, Pages 65-67 (</a:t>
            </a:r>
            <a:r>
              <a:rPr lang="en-US" dirty="0">
                <a:hlinkClick r:id="rId3"/>
              </a:rPr>
              <a:t>http://bit.ly/NVessaplan</a:t>
            </a:r>
            <a:r>
              <a:rPr lang="en-US" dirty="0"/>
              <a:t>)</a:t>
            </a:r>
          </a:p>
          <a:p>
            <a:endParaRPr lang="en-US" dirty="0"/>
          </a:p>
        </p:txBody>
      </p:sp>
      <p:sp>
        <p:nvSpPr>
          <p:cNvPr id="6" name="Rectangle 5">
            <a:extLst>
              <a:ext uri="{FF2B5EF4-FFF2-40B4-BE49-F238E27FC236}">
                <a16:creationId xmlns:a16="http://schemas.microsoft.com/office/drawing/2014/main" id="{3144E463-B94F-4C51-88C1-494230D30C2A}"/>
              </a:ext>
            </a:extLst>
          </p:cNvPr>
          <p:cNvSpPr/>
          <p:nvPr/>
        </p:nvSpPr>
        <p:spPr>
          <a:xfrm>
            <a:off x="909484" y="1605378"/>
            <a:ext cx="9842090" cy="3785652"/>
          </a:xfrm>
          <a:prstGeom prst="rect">
            <a:avLst/>
          </a:prstGeom>
        </p:spPr>
        <p:txBody>
          <a:bodyPr wrap="square">
            <a:spAutoFit/>
          </a:bodyPr>
          <a:lstStyle/>
          <a:p>
            <a:r>
              <a:rPr lang="en-US" sz="2400" b="1" dirty="0"/>
              <a:t>Nevada </a:t>
            </a:r>
            <a:r>
              <a:rPr lang="en-US" sz="2400" dirty="0"/>
              <a:t>identifies schools as follows:</a:t>
            </a:r>
          </a:p>
          <a:p>
            <a:endParaRPr lang="en-US" sz="2400" b="1" dirty="0"/>
          </a:p>
          <a:p>
            <a:pPr lvl="1"/>
            <a:r>
              <a:rPr lang="en-US" sz="2400" b="1" dirty="0"/>
              <a:t>TSI: </a:t>
            </a:r>
            <a:r>
              <a:rPr lang="en-US" sz="2400" dirty="0"/>
              <a:t>Any school that misses improvement targets in reading or math for a subgroup for two years in a row, OR that misses performance targets on </a:t>
            </a:r>
            <a:r>
              <a:rPr lang="en-US" sz="2400" u="sng" dirty="0"/>
              <a:t>two</a:t>
            </a:r>
            <a:r>
              <a:rPr lang="en-US" sz="2400" dirty="0"/>
              <a:t> other indicators (graduation rates, growth, ELP, student success) for two years in a row.  </a:t>
            </a:r>
          </a:p>
          <a:p>
            <a:pPr lvl="1"/>
            <a:endParaRPr lang="en-US" sz="2400" dirty="0"/>
          </a:p>
          <a:p>
            <a:pPr lvl="1"/>
            <a:endParaRPr lang="en-US" sz="2400" dirty="0"/>
          </a:p>
          <a:p>
            <a:pPr lvl="1"/>
            <a:r>
              <a:rPr lang="en-US" sz="2400" b="1" dirty="0"/>
              <a:t>ATS: </a:t>
            </a:r>
            <a:r>
              <a:rPr lang="en-US" sz="2400" dirty="0"/>
              <a:t>Any school doing as badly for a student group as CSI schools are doing for all students. </a:t>
            </a:r>
          </a:p>
        </p:txBody>
      </p:sp>
    </p:spTree>
    <p:extLst>
      <p:ext uri="{BB962C8B-B14F-4D97-AF65-F5344CB8AC3E}">
        <p14:creationId xmlns:p14="http://schemas.microsoft.com/office/powerpoint/2010/main" val="23599649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226062"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Targeted Support Identification</a:t>
            </a:r>
          </a:p>
        </p:txBody>
      </p:sp>
      <p:pic>
        <p:nvPicPr>
          <p:cNvPr id="4" name="Picture 3">
            <a:extLst>
              <a:ext uri="{FF2B5EF4-FFF2-40B4-BE49-F238E27FC236}">
                <a16:creationId xmlns:a16="http://schemas.microsoft.com/office/drawing/2014/main" id="{02E3258C-F7BD-4340-9A51-9056961956F1}"/>
              </a:ext>
            </a:extLst>
          </p:cNvPr>
          <p:cNvPicPr>
            <a:picLocks noChangeAspect="1"/>
          </p:cNvPicPr>
          <p:nvPr/>
        </p:nvPicPr>
        <p:blipFill rotWithShape="1">
          <a:blip r:embed="rId3"/>
          <a:srcRect l="53418"/>
          <a:stretch/>
        </p:blipFill>
        <p:spPr>
          <a:xfrm>
            <a:off x="6620933" y="1236133"/>
            <a:ext cx="5388698" cy="4758267"/>
          </a:xfrm>
          <a:prstGeom prst="rect">
            <a:avLst/>
          </a:prstGeom>
        </p:spPr>
      </p:pic>
      <p:sp>
        <p:nvSpPr>
          <p:cNvPr id="6" name="Subtitle 3">
            <a:extLst>
              <a:ext uri="{FF2B5EF4-FFF2-40B4-BE49-F238E27FC236}">
                <a16:creationId xmlns:a16="http://schemas.microsoft.com/office/drawing/2014/main" id="{3B6DB640-A27A-5E4D-9C70-C92867AB9749}"/>
              </a:ext>
            </a:extLst>
          </p:cNvPr>
          <p:cNvSpPr>
            <a:spLocks noGrp="1"/>
          </p:cNvSpPr>
          <p:nvPr>
            <p:ph type="subTitle" idx="1"/>
          </p:nvPr>
        </p:nvSpPr>
        <p:spPr>
          <a:xfrm>
            <a:off x="338667" y="1253067"/>
            <a:ext cx="5604933" cy="4703233"/>
          </a:xfrm>
        </p:spPr>
        <p:txBody>
          <a:bodyPr/>
          <a:lstStyle/>
          <a:p>
            <a:pPr marL="342900" indent="-342900" algn="l">
              <a:buFont typeface="Arial" panose="020B0604020202020204" pitchFamily="34" charset="0"/>
              <a:buChar char="•"/>
            </a:pPr>
            <a:r>
              <a:rPr lang="en-US" dirty="0"/>
              <a:t>The 30 </a:t>
            </a:r>
            <a:r>
              <a:rPr lang="en-US" b="1" dirty="0">
                <a:solidFill>
                  <a:srgbClr val="FFB103"/>
                </a:solidFill>
              </a:rPr>
              <a:t>yellow states </a:t>
            </a:r>
            <a:r>
              <a:rPr lang="en-US" dirty="0"/>
              <a:t>use a definition of consistently underperforming subgroup needing TSI that is meaningfully different than ESSA’s definition of a subgroup needing additional targeted support (ATS), </a:t>
            </a:r>
            <a:r>
              <a:rPr lang="en-US" b="1" u="sng" dirty="0"/>
              <a:t>but</a:t>
            </a:r>
            <a:r>
              <a:rPr lang="en-US" dirty="0"/>
              <a:t> the definition considers whether subgroups are struggling across </a:t>
            </a:r>
            <a:r>
              <a:rPr lang="en-US" u="sng" dirty="0"/>
              <a:t>all of the</a:t>
            </a:r>
            <a:r>
              <a:rPr lang="en-US" dirty="0"/>
              <a:t> indicators in determining whether the school should be identified for TSI.</a:t>
            </a:r>
          </a:p>
        </p:txBody>
      </p:sp>
    </p:spTree>
    <p:extLst>
      <p:ext uri="{BB962C8B-B14F-4D97-AF65-F5344CB8AC3E}">
        <p14:creationId xmlns:p14="http://schemas.microsoft.com/office/powerpoint/2010/main" val="448319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6313" y="6312444"/>
            <a:ext cx="1588346" cy="303870"/>
            <a:chOff x="3926588" y="6089026"/>
            <a:chExt cx="1089204" cy="303870"/>
          </a:xfrm>
        </p:grpSpPr>
        <p:sp>
          <p:nvSpPr>
            <p:cNvPr id="6" name="Freeform 7"/>
            <p:cNvSpPr>
              <a:spLocks/>
            </p:cNvSpPr>
            <p:nvPr/>
          </p:nvSpPr>
          <p:spPr bwMode="auto">
            <a:xfrm>
              <a:off x="3926588" y="6155993"/>
              <a:ext cx="206610" cy="225050"/>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7" name="Rectangle 6"/>
            <p:cNvSpPr/>
            <p:nvPr/>
          </p:nvSpPr>
          <p:spPr>
            <a:xfrm>
              <a:off x="4133198" y="6089026"/>
              <a:ext cx="882594" cy="303870"/>
            </a:xfrm>
            <a:prstGeom prst="rect">
              <a:avLst/>
            </a:prstGeom>
          </p:spPr>
          <p:txBody>
            <a:bodyPr wrap="square">
              <a:spAutoFit/>
            </a:bodyPr>
            <a:lstStyle/>
            <a:p>
              <a:r>
                <a:rPr lang="en-US" dirty="0">
                  <a:solidFill>
                    <a:schemeClr val="tx1">
                      <a:lumMod val="75000"/>
                      <a:lumOff val="25000"/>
                    </a:schemeClr>
                  </a:solidFill>
                  <a:latin typeface="Century Gothic" charset="0"/>
                  <a:ea typeface="Century Gothic" charset="0"/>
                  <a:cs typeface="Century Gothic" charset="0"/>
                </a:rPr>
                <a:t>@all4ed</a:t>
              </a:r>
              <a:endParaRPr lang="en-US" dirty="0">
                <a:latin typeface="Century Gothic" charset="0"/>
                <a:ea typeface="Century Gothic" charset="0"/>
                <a:cs typeface="Century Gothic" charset="0"/>
              </a:endParaRP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524" y="1471286"/>
            <a:ext cx="3613089" cy="4675762"/>
          </a:xfrm>
          <a:prstGeom prst="rect">
            <a:avLst/>
          </a:prstGeom>
          <a:ln>
            <a:solidFill>
              <a:schemeClr val="tx1"/>
            </a:solid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14370"/>
          <a:stretch/>
        </p:blipFill>
        <p:spPr>
          <a:xfrm>
            <a:off x="5873397" y="1471286"/>
            <a:ext cx="5430148" cy="4096757"/>
          </a:xfrm>
          <a:prstGeom prst="rect">
            <a:avLst/>
          </a:prstGeom>
        </p:spPr>
      </p:pic>
      <p:sp>
        <p:nvSpPr>
          <p:cNvPr id="11" name="Rectangle 10"/>
          <p:cNvSpPr/>
          <p:nvPr/>
        </p:nvSpPr>
        <p:spPr>
          <a:xfrm>
            <a:off x="426960" y="4763717"/>
            <a:ext cx="3655184" cy="804326"/>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https://all4ed.org/</a:t>
            </a:r>
            <a:r>
              <a:rPr lang="en-US" sz="2400" b="1" dirty="0" err="1"/>
              <a:t>essa</a:t>
            </a:r>
            <a:r>
              <a:rPr lang="en-US" sz="2400" b="1" dirty="0"/>
              <a:t>/</a:t>
            </a:r>
            <a:r>
              <a:rPr lang="en-US" sz="2400" b="1" dirty="0" err="1"/>
              <a:t>essa</a:t>
            </a:r>
            <a:r>
              <a:rPr lang="en-US" sz="2400" b="1" dirty="0"/>
              <a:t>-in-your-state</a:t>
            </a:r>
            <a:endParaRPr lang="en-US" sz="2400" dirty="0"/>
          </a:p>
        </p:txBody>
      </p:sp>
      <p:sp>
        <p:nvSpPr>
          <p:cNvPr id="12" name="Rectangle 11"/>
          <p:cNvSpPr/>
          <p:nvPr/>
        </p:nvSpPr>
        <p:spPr>
          <a:xfrm>
            <a:off x="7394300" y="4469803"/>
            <a:ext cx="4509227" cy="73307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www.all4ed.org/federal-flash</a:t>
            </a:r>
            <a:endParaRPr lang="en-US" sz="2400" dirty="0"/>
          </a:p>
        </p:txBody>
      </p:sp>
      <p:sp>
        <p:nvSpPr>
          <p:cNvPr id="10" name="Rectangle 9">
            <a:extLst>
              <a:ext uri="{FF2B5EF4-FFF2-40B4-BE49-F238E27FC236}">
                <a16:creationId xmlns:a16="http://schemas.microsoft.com/office/drawing/2014/main" id="{D6BCD5DA-AE4D-42AA-B680-687C2C405101}"/>
              </a:ext>
            </a:extLst>
          </p:cNvPr>
          <p:cNvSpPr/>
          <p:nvPr/>
        </p:nvSpPr>
        <p:spPr>
          <a:xfrm>
            <a:off x="0" y="0"/>
            <a:ext cx="4203290"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Resources</a:t>
            </a:r>
          </a:p>
        </p:txBody>
      </p:sp>
    </p:spTree>
    <p:extLst>
      <p:ext uri="{BB962C8B-B14F-4D97-AF65-F5344CB8AC3E}">
        <p14:creationId xmlns:p14="http://schemas.microsoft.com/office/powerpoint/2010/main" val="151592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1+#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76313" y="6312444"/>
            <a:ext cx="1588346" cy="303870"/>
            <a:chOff x="3926588" y="6089026"/>
            <a:chExt cx="1089204" cy="303870"/>
          </a:xfrm>
        </p:grpSpPr>
        <p:sp>
          <p:nvSpPr>
            <p:cNvPr id="6" name="Freeform 7"/>
            <p:cNvSpPr>
              <a:spLocks/>
            </p:cNvSpPr>
            <p:nvPr/>
          </p:nvSpPr>
          <p:spPr bwMode="auto">
            <a:xfrm>
              <a:off x="3926588" y="6155993"/>
              <a:ext cx="206610" cy="225050"/>
            </a:xfrm>
            <a:custGeom>
              <a:avLst/>
              <a:gdLst/>
              <a:ahLst/>
              <a:cxnLst>
                <a:cxn ang="0">
                  <a:pos x="295" y="30"/>
                </a:cxn>
                <a:cxn ang="0">
                  <a:pos x="267" y="37"/>
                </a:cxn>
                <a:cxn ang="0">
                  <a:pos x="280" y="24"/>
                </a:cxn>
                <a:cxn ang="0">
                  <a:pos x="289" y="7"/>
                </a:cxn>
                <a:cxn ang="0">
                  <a:pos x="287" y="6"/>
                </a:cxn>
                <a:cxn ang="0">
                  <a:pos x="250" y="20"/>
                </a:cxn>
                <a:cxn ang="0">
                  <a:pos x="230" y="6"/>
                </a:cxn>
                <a:cxn ang="0">
                  <a:pos x="206" y="0"/>
                </a:cxn>
                <a:cxn ang="0">
                  <a:pos x="171" y="11"/>
                </a:cxn>
                <a:cxn ang="0">
                  <a:pos x="149" y="39"/>
                </a:cxn>
                <a:cxn ang="0">
                  <a:pos x="143" y="63"/>
                </a:cxn>
                <a:cxn ang="0">
                  <a:pos x="126" y="72"/>
                </a:cxn>
                <a:cxn ang="0">
                  <a:pos x="78" y="55"/>
                </a:cxn>
                <a:cxn ang="0">
                  <a:pos x="36" y="26"/>
                </a:cxn>
                <a:cxn ang="0">
                  <a:pos x="23" y="11"/>
                </a:cxn>
                <a:cxn ang="0">
                  <a:pos x="21" y="13"/>
                </a:cxn>
                <a:cxn ang="0">
                  <a:pos x="13" y="43"/>
                </a:cxn>
                <a:cxn ang="0">
                  <a:pos x="26" y="81"/>
                </a:cxn>
                <a:cxn ang="0">
                  <a:pos x="24" y="89"/>
                </a:cxn>
                <a:cxn ang="0">
                  <a:pos x="13" y="85"/>
                </a:cxn>
                <a:cxn ang="0">
                  <a:pos x="12" y="87"/>
                </a:cxn>
                <a:cxn ang="0">
                  <a:pos x="15" y="107"/>
                </a:cxn>
                <a:cxn ang="0">
                  <a:pos x="30" y="131"/>
                </a:cxn>
                <a:cxn ang="0">
                  <a:pos x="56" y="146"/>
                </a:cxn>
                <a:cxn ang="0">
                  <a:pos x="36" y="146"/>
                </a:cxn>
                <a:cxn ang="0">
                  <a:pos x="34" y="146"/>
                </a:cxn>
                <a:cxn ang="0">
                  <a:pos x="37" y="155"/>
                </a:cxn>
                <a:cxn ang="0">
                  <a:pos x="54" y="178"/>
                </a:cxn>
                <a:cxn ang="0">
                  <a:pos x="78" y="189"/>
                </a:cxn>
                <a:cxn ang="0">
                  <a:pos x="71" y="200"/>
                </a:cxn>
                <a:cxn ang="0">
                  <a:pos x="15" y="213"/>
                </a:cxn>
                <a:cxn ang="0">
                  <a:pos x="2" y="213"/>
                </a:cxn>
                <a:cxn ang="0">
                  <a:pos x="0" y="215"/>
                </a:cxn>
                <a:cxn ang="0">
                  <a:pos x="45" y="235"/>
                </a:cxn>
                <a:cxn ang="0">
                  <a:pos x="95" y="242"/>
                </a:cxn>
                <a:cxn ang="0">
                  <a:pos x="150" y="233"/>
                </a:cxn>
                <a:cxn ang="0">
                  <a:pos x="197" y="211"/>
                </a:cxn>
                <a:cxn ang="0">
                  <a:pos x="232" y="176"/>
                </a:cxn>
                <a:cxn ang="0">
                  <a:pos x="256" y="133"/>
                </a:cxn>
                <a:cxn ang="0">
                  <a:pos x="267" y="85"/>
                </a:cxn>
                <a:cxn ang="0">
                  <a:pos x="267" y="63"/>
                </a:cxn>
                <a:cxn ang="0">
                  <a:pos x="297" y="31"/>
                </a:cxn>
                <a:cxn ang="0">
                  <a:pos x="297" y="30"/>
                </a:cxn>
              </a:cxnLst>
              <a:rect l="0" t="0" r="r" b="b"/>
              <a:pathLst>
                <a:path w="297" h="242">
                  <a:moveTo>
                    <a:pt x="297" y="30"/>
                  </a:moveTo>
                  <a:lnTo>
                    <a:pt x="297" y="30"/>
                  </a:lnTo>
                  <a:lnTo>
                    <a:pt x="295" y="30"/>
                  </a:lnTo>
                  <a:lnTo>
                    <a:pt x="295" y="30"/>
                  </a:lnTo>
                  <a:lnTo>
                    <a:pt x="282" y="33"/>
                  </a:lnTo>
                  <a:lnTo>
                    <a:pt x="267" y="37"/>
                  </a:lnTo>
                  <a:lnTo>
                    <a:pt x="267" y="37"/>
                  </a:lnTo>
                  <a:lnTo>
                    <a:pt x="274" y="31"/>
                  </a:lnTo>
                  <a:lnTo>
                    <a:pt x="280" y="24"/>
                  </a:lnTo>
                  <a:lnTo>
                    <a:pt x="286" y="17"/>
                  </a:lnTo>
                  <a:lnTo>
                    <a:pt x="289" y="7"/>
                  </a:lnTo>
                  <a:lnTo>
                    <a:pt x="289" y="7"/>
                  </a:lnTo>
                  <a:lnTo>
                    <a:pt x="289" y="6"/>
                  </a:lnTo>
                  <a:lnTo>
                    <a:pt x="289" y="6"/>
                  </a:lnTo>
                  <a:lnTo>
                    <a:pt x="287" y="6"/>
                  </a:lnTo>
                  <a:lnTo>
                    <a:pt x="287" y="6"/>
                  </a:lnTo>
                  <a:lnTo>
                    <a:pt x="269" y="15"/>
                  </a:lnTo>
                  <a:lnTo>
                    <a:pt x="250" y="20"/>
                  </a:lnTo>
                  <a:lnTo>
                    <a:pt x="250" y="20"/>
                  </a:lnTo>
                  <a:lnTo>
                    <a:pt x="241" y="11"/>
                  </a:lnTo>
                  <a:lnTo>
                    <a:pt x="230" y="6"/>
                  </a:lnTo>
                  <a:lnTo>
                    <a:pt x="217" y="2"/>
                  </a:lnTo>
                  <a:lnTo>
                    <a:pt x="206" y="0"/>
                  </a:lnTo>
                  <a:lnTo>
                    <a:pt x="206" y="0"/>
                  </a:lnTo>
                  <a:lnTo>
                    <a:pt x="193" y="2"/>
                  </a:lnTo>
                  <a:lnTo>
                    <a:pt x="182" y="6"/>
                  </a:lnTo>
                  <a:lnTo>
                    <a:pt x="171" y="11"/>
                  </a:lnTo>
                  <a:lnTo>
                    <a:pt x="161" y="18"/>
                  </a:lnTo>
                  <a:lnTo>
                    <a:pt x="154" y="28"/>
                  </a:lnTo>
                  <a:lnTo>
                    <a:pt x="149" y="39"/>
                  </a:lnTo>
                  <a:lnTo>
                    <a:pt x="145" y="50"/>
                  </a:lnTo>
                  <a:lnTo>
                    <a:pt x="143" y="63"/>
                  </a:lnTo>
                  <a:lnTo>
                    <a:pt x="143" y="63"/>
                  </a:lnTo>
                  <a:lnTo>
                    <a:pt x="145" y="74"/>
                  </a:lnTo>
                  <a:lnTo>
                    <a:pt x="145" y="74"/>
                  </a:lnTo>
                  <a:lnTo>
                    <a:pt x="126" y="72"/>
                  </a:lnTo>
                  <a:lnTo>
                    <a:pt x="110" y="68"/>
                  </a:lnTo>
                  <a:lnTo>
                    <a:pt x="93" y="63"/>
                  </a:lnTo>
                  <a:lnTo>
                    <a:pt x="78" y="55"/>
                  </a:lnTo>
                  <a:lnTo>
                    <a:pt x="62" y="48"/>
                  </a:lnTo>
                  <a:lnTo>
                    <a:pt x="49" y="37"/>
                  </a:lnTo>
                  <a:lnTo>
                    <a:pt x="36" y="26"/>
                  </a:lnTo>
                  <a:lnTo>
                    <a:pt x="23" y="13"/>
                  </a:lnTo>
                  <a:lnTo>
                    <a:pt x="23" y="13"/>
                  </a:lnTo>
                  <a:lnTo>
                    <a:pt x="23" y="11"/>
                  </a:lnTo>
                  <a:lnTo>
                    <a:pt x="23" y="11"/>
                  </a:lnTo>
                  <a:lnTo>
                    <a:pt x="21" y="13"/>
                  </a:lnTo>
                  <a:lnTo>
                    <a:pt x="21" y="13"/>
                  </a:lnTo>
                  <a:lnTo>
                    <a:pt x="15" y="28"/>
                  </a:lnTo>
                  <a:lnTo>
                    <a:pt x="13" y="43"/>
                  </a:lnTo>
                  <a:lnTo>
                    <a:pt x="13" y="43"/>
                  </a:lnTo>
                  <a:lnTo>
                    <a:pt x="13" y="57"/>
                  </a:lnTo>
                  <a:lnTo>
                    <a:pt x="19" y="70"/>
                  </a:lnTo>
                  <a:lnTo>
                    <a:pt x="26" y="81"/>
                  </a:lnTo>
                  <a:lnTo>
                    <a:pt x="36" y="93"/>
                  </a:lnTo>
                  <a:lnTo>
                    <a:pt x="36" y="93"/>
                  </a:lnTo>
                  <a:lnTo>
                    <a:pt x="24" y="89"/>
                  </a:lnTo>
                  <a:lnTo>
                    <a:pt x="13" y="85"/>
                  </a:lnTo>
                  <a:lnTo>
                    <a:pt x="13" y="85"/>
                  </a:lnTo>
                  <a:lnTo>
                    <a:pt x="13" y="85"/>
                  </a:lnTo>
                  <a:lnTo>
                    <a:pt x="13" y="85"/>
                  </a:lnTo>
                  <a:lnTo>
                    <a:pt x="12" y="87"/>
                  </a:lnTo>
                  <a:lnTo>
                    <a:pt x="12" y="87"/>
                  </a:lnTo>
                  <a:lnTo>
                    <a:pt x="12" y="87"/>
                  </a:lnTo>
                  <a:lnTo>
                    <a:pt x="13" y="96"/>
                  </a:lnTo>
                  <a:lnTo>
                    <a:pt x="15" y="107"/>
                  </a:lnTo>
                  <a:lnTo>
                    <a:pt x="19" y="115"/>
                  </a:lnTo>
                  <a:lnTo>
                    <a:pt x="24" y="124"/>
                  </a:lnTo>
                  <a:lnTo>
                    <a:pt x="30" y="131"/>
                  </a:lnTo>
                  <a:lnTo>
                    <a:pt x="37" y="137"/>
                  </a:lnTo>
                  <a:lnTo>
                    <a:pt x="47" y="143"/>
                  </a:lnTo>
                  <a:lnTo>
                    <a:pt x="56" y="146"/>
                  </a:lnTo>
                  <a:lnTo>
                    <a:pt x="56" y="146"/>
                  </a:lnTo>
                  <a:lnTo>
                    <a:pt x="45" y="146"/>
                  </a:lnTo>
                  <a:lnTo>
                    <a:pt x="36" y="146"/>
                  </a:lnTo>
                  <a:lnTo>
                    <a:pt x="36" y="146"/>
                  </a:lnTo>
                  <a:lnTo>
                    <a:pt x="34" y="146"/>
                  </a:lnTo>
                  <a:lnTo>
                    <a:pt x="34" y="146"/>
                  </a:lnTo>
                  <a:lnTo>
                    <a:pt x="34" y="148"/>
                  </a:lnTo>
                  <a:lnTo>
                    <a:pt x="34" y="148"/>
                  </a:lnTo>
                  <a:lnTo>
                    <a:pt x="37" y="155"/>
                  </a:lnTo>
                  <a:lnTo>
                    <a:pt x="41" y="165"/>
                  </a:lnTo>
                  <a:lnTo>
                    <a:pt x="47" y="170"/>
                  </a:lnTo>
                  <a:lnTo>
                    <a:pt x="54" y="178"/>
                  </a:lnTo>
                  <a:lnTo>
                    <a:pt x="62" y="181"/>
                  </a:lnTo>
                  <a:lnTo>
                    <a:pt x="69" y="187"/>
                  </a:lnTo>
                  <a:lnTo>
                    <a:pt x="78" y="189"/>
                  </a:lnTo>
                  <a:lnTo>
                    <a:pt x="87" y="191"/>
                  </a:lnTo>
                  <a:lnTo>
                    <a:pt x="87" y="191"/>
                  </a:lnTo>
                  <a:lnTo>
                    <a:pt x="71" y="200"/>
                  </a:lnTo>
                  <a:lnTo>
                    <a:pt x="54" y="207"/>
                  </a:lnTo>
                  <a:lnTo>
                    <a:pt x="36" y="211"/>
                  </a:lnTo>
                  <a:lnTo>
                    <a:pt x="15" y="213"/>
                  </a:lnTo>
                  <a:lnTo>
                    <a:pt x="15" y="213"/>
                  </a:lnTo>
                  <a:lnTo>
                    <a:pt x="2" y="213"/>
                  </a:lnTo>
                  <a:lnTo>
                    <a:pt x="2" y="213"/>
                  </a:lnTo>
                  <a:lnTo>
                    <a:pt x="0" y="213"/>
                  </a:lnTo>
                  <a:lnTo>
                    <a:pt x="0" y="213"/>
                  </a:lnTo>
                  <a:lnTo>
                    <a:pt x="0" y="215"/>
                  </a:lnTo>
                  <a:lnTo>
                    <a:pt x="0" y="215"/>
                  </a:lnTo>
                  <a:lnTo>
                    <a:pt x="23" y="228"/>
                  </a:lnTo>
                  <a:lnTo>
                    <a:pt x="45" y="235"/>
                  </a:lnTo>
                  <a:lnTo>
                    <a:pt x="69" y="241"/>
                  </a:lnTo>
                  <a:lnTo>
                    <a:pt x="95" y="242"/>
                  </a:lnTo>
                  <a:lnTo>
                    <a:pt x="95" y="242"/>
                  </a:lnTo>
                  <a:lnTo>
                    <a:pt x="113" y="241"/>
                  </a:lnTo>
                  <a:lnTo>
                    <a:pt x="132" y="239"/>
                  </a:lnTo>
                  <a:lnTo>
                    <a:pt x="150" y="233"/>
                  </a:lnTo>
                  <a:lnTo>
                    <a:pt x="167" y="228"/>
                  </a:lnTo>
                  <a:lnTo>
                    <a:pt x="182" y="220"/>
                  </a:lnTo>
                  <a:lnTo>
                    <a:pt x="197" y="211"/>
                  </a:lnTo>
                  <a:lnTo>
                    <a:pt x="210" y="200"/>
                  </a:lnTo>
                  <a:lnTo>
                    <a:pt x="221" y="189"/>
                  </a:lnTo>
                  <a:lnTo>
                    <a:pt x="232" y="176"/>
                  </a:lnTo>
                  <a:lnTo>
                    <a:pt x="241" y="161"/>
                  </a:lnTo>
                  <a:lnTo>
                    <a:pt x="248" y="148"/>
                  </a:lnTo>
                  <a:lnTo>
                    <a:pt x="256" y="133"/>
                  </a:lnTo>
                  <a:lnTo>
                    <a:pt x="261" y="117"/>
                  </a:lnTo>
                  <a:lnTo>
                    <a:pt x="265" y="102"/>
                  </a:lnTo>
                  <a:lnTo>
                    <a:pt x="267" y="85"/>
                  </a:lnTo>
                  <a:lnTo>
                    <a:pt x="267" y="70"/>
                  </a:lnTo>
                  <a:lnTo>
                    <a:pt x="267" y="70"/>
                  </a:lnTo>
                  <a:lnTo>
                    <a:pt x="267" y="63"/>
                  </a:lnTo>
                  <a:lnTo>
                    <a:pt x="267" y="63"/>
                  </a:lnTo>
                  <a:lnTo>
                    <a:pt x="284" y="48"/>
                  </a:lnTo>
                  <a:lnTo>
                    <a:pt x="297" y="31"/>
                  </a:lnTo>
                  <a:lnTo>
                    <a:pt x="297" y="31"/>
                  </a:lnTo>
                  <a:lnTo>
                    <a:pt x="297" y="30"/>
                  </a:lnTo>
                  <a:lnTo>
                    <a:pt x="297" y="30"/>
                  </a:lnTo>
                  <a:close/>
                </a:path>
              </a:pathLst>
            </a:custGeom>
            <a:solidFill>
              <a:schemeClr val="accent6">
                <a:lumMod val="75000"/>
              </a:schemeClr>
            </a:solidFill>
            <a:ln w="9525">
              <a:noFill/>
              <a:round/>
              <a:headEnd/>
              <a:tailEnd/>
            </a:ln>
          </p:spPr>
          <p:txBody>
            <a:bodyPr/>
            <a:lstStyle/>
            <a:p>
              <a:pPr>
                <a:defRPr/>
              </a:pPr>
              <a:endParaRPr lang="en-US" sz="2400"/>
            </a:p>
          </p:txBody>
        </p:sp>
        <p:sp>
          <p:nvSpPr>
            <p:cNvPr id="7" name="Rectangle 6"/>
            <p:cNvSpPr/>
            <p:nvPr/>
          </p:nvSpPr>
          <p:spPr>
            <a:xfrm>
              <a:off x="4133198" y="6089026"/>
              <a:ext cx="882594" cy="303870"/>
            </a:xfrm>
            <a:prstGeom prst="rect">
              <a:avLst/>
            </a:prstGeom>
          </p:spPr>
          <p:txBody>
            <a:bodyPr wrap="square">
              <a:spAutoFit/>
            </a:bodyPr>
            <a:lstStyle/>
            <a:p>
              <a:r>
                <a:rPr lang="en-US" dirty="0">
                  <a:solidFill>
                    <a:schemeClr val="tx1">
                      <a:lumMod val="75000"/>
                      <a:lumOff val="25000"/>
                    </a:schemeClr>
                  </a:solidFill>
                  <a:latin typeface="Century Gothic" charset="0"/>
                  <a:ea typeface="Century Gothic" charset="0"/>
                  <a:cs typeface="Century Gothic" charset="0"/>
                </a:rPr>
                <a:t>@all4ed</a:t>
              </a:r>
              <a:endParaRPr lang="en-US" dirty="0">
                <a:latin typeface="Century Gothic" charset="0"/>
                <a:ea typeface="Century Gothic" charset="0"/>
                <a:cs typeface="Century Gothic" charset="0"/>
              </a:endParaRPr>
            </a:p>
          </p:txBody>
        </p:sp>
      </p:grpSp>
      <p:sp>
        <p:nvSpPr>
          <p:cNvPr id="11" name="Rectangle 10"/>
          <p:cNvSpPr/>
          <p:nvPr/>
        </p:nvSpPr>
        <p:spPr>
          <a:xfrm>
            <a:off x="4136902" y="1760820"/>
            <a:ext cx="3918195" cy="370689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Phillip Lovell</a:t>
            </a:r>
          </a:p>
          <a:p>
            <a:pPr algn="ctr"/>
            <a:r>
              <a:rPr lang="en-US" sz="2400" dirty="0"/>
              <a:t>Vice President</a:t>
            </a:r>
          </a:p>
          <a:p>
            <a:pPr algn="ctr"/>
            <a:r>
              <a:rPr lang="en-US" sz="2400" dirty="0"/>
              <a:t>Policy Development and Government Relations</a:t>
            </a:r>
          </a:p>
          <a:p>
            <a:pPr algn="ctr"/>
            <a:r>
              <a:rPr lang="en-US" sz="2400" dirty="0"/>
              <a:t>202-642-4979</a:t>
            </a:r>
          </a:p>
          <a:p>
            <a:pPr algn="ctr"/>
            <a:r>
              <a:rPr lang="en-US" sz="2400" dirty="0">
                <a:hlinkClick r:id="rId2"/>
              </a:rPr>
              <a:t>Plovell@all4ed.org</a:t>
            </a:r>
            <a:endParaRPr lang="en-US" sz="2400" dirty="0"/>
          </a:p>
          <a:p>
            <a:pPr algn="ctr"/>
            <a:r>
              <a:rPr lang="en-US" sz="2400" dirty="0"/>
              <a:t>@</a:t>
            </a:r>
            <a:r>
              <a:rPr lang="en-US" sz="2400" dirty="0" err="1"/>
              <a:t>pdclovell</a:t>
            </a:r>
            <a:endParaRPr lang="en-US" sz="2400" dirty="0"/>
          </a:p>
          <a:p>
            <a:endParaRPr lang="en-US" sz="2400" dirty="0"/>
          </a:p>
        </p:txBody>
      </p:sp>
      <p:sp>
        <p:nvSpPr>
          <p:cNvPr id="10" name="Rectangle 9">
            <a:extLst>
              <a:ext uri="{FF2B5EF4-FFF2-40B4-BE49-F238E27FC236}">
                <a16:creationId xmlns:a16="http://schemas.microsoft.com/office/drawing/2014/main" id="{D6BCD5DA-AE4D-42AA-B680-687C2C405101}"/>
              </a:ext>
            </a:extLst>
          </p:cNvPr>
          <p:cNvSpPr/>
          <p:nvPr/>
        </p:nvSpPr>
        <p:spPr>
          <a:xfrm>
            <a:off x="0" y="0"/>
            <a:ext cx="4203290" cy="949569"/>
          </a:xfrm>
          <a:prstGeom prst="rect">
            <a:avLst/>
          </a:prstGeom>
          <a:solidFill>
            <a:srgbClr val="455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Contact</a:t>
            </a:r>
          </a:p>
        </p:txBody>
      </p:sp>
    </p:spTree>
    <p:extLst>
      <p:ext uri="{BB962C8B-B14F-4D97-AF65-F5344CB8AC3E}">
        <p14:creationId xmlns:p14="http://schemas.microsoft.com/office/powerpoint/2010/main" val="14554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3" b="6763"/>
          <a:stretch/>
        </p:blipFill>
        <p:spPr>
          <a:xfrm>
            <a:off x="5892800" y="-785961"/>
            <a:ext cx="6299200" cy="944880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8891" r="8891"/>
          <a:stretch/>
        </p:blipFill>
        <p:spPr>
          <a:xfrm>
            <a:off x="-575068" y="-912463"/>
            <a:ext cx="6467868" cy="9701803"/>
          </a:xfrm>
          <a:prstGeom prst="rect">
            <a:avLst/>
          </a:prstGeom>
        </p:spPr>
      </p:pic>
    </p:spTree>
    <p:extLst>
      <p:ext uri="{BB962C8B-B14F-4D97-AF65-F5344CB8AC3E}">
        <p14:creationId xmlns:p14="http://schemas.microsoft.com/office/powerpoint/2010/main" val="406587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945D-3C6E-4631-8372-0B6822B82B8B}"/>
              </a:ext>
            </a:extLst>
          </p:cNvPr>
          <p:cNvSpPr>
            <a:spLocks noGrp="1"/>
          </p:cNvSpPr>
          <p:nvPr>
            <p:ph type="title"/>
          </p:nvPr>
        </p:nvSpPr>
        <p:spPr/>
        <p:txBody>
          <a:bodyPr/>
          <a:lstStyle/>
          <a:p>
            <a:r>
              <a:rPr lang="en-US" dirty="0"/>
              <a:t>The Rising Majority</a:t>
            </a:r>
          </a:p>
        </p:txBody>
      </p:sp>
      <p:sp>
        <p:nvSpPr>
          <p:cNvPr id="3" name="Subtitle 2"/>
          <p:cNvSpPr>
            <a:spLocks noGrp="1"/>
          </p:cNvSpPr>
          <p:nvPr>
            <p:ph type="subTitle" idx="1"/>
          </p:nvPr>
        </p:nvSpPr>
        <p:spPr>
          <a:xfrm>
            <a:off x="7836408" y="1984248"/>
            <a:ext cx="3745230" cy="3625276"/>
          </a:xfrm>
        </p:spPr>
        <p:txBody>
          <a:bodyPr/>
          <a:lstStyle/>
          <a:p>
            <a:r>
              <a:rPr lang="en-US" dirty="0"/>
              <a:t>Over </a:t>
            </a:r>
            <a:r>
              <a:rPr lang="en-US" b="1" dirty="0"/>
              <a:t>50% </a:t>
            </a:r>
            <a:r>
              <a:rPr lang="en-US" dirty="0"/>
              <a:t>of public school students are from low-income families and/or are students of color.</a:t>
            </a:r>
          </a:p>
        </p:txBody>
      </p:sp>
      <p:sp>
        <p:nvSpPr>
          <p:cNvPr id="4" name="Subtitle 2">
            <a:hlinkClick r:id="rId3"/>
          </p:cNvPr>
          <p:cNvSpPr txBox="1">
            <a:spLocks/>
          </p:cNvSpPr>
          <p:nvPr/>
        </p:nvSpPr>
        <p:spPr bwMode="auto">
          <a:xfrm>
            <a:off x="203340" y="6416299"/>
            <a:ext cx="10562493" cy="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sz="1000"/>
              <a:t>Source: Poverty: </a:t>
            </a:r>
            <a:r>
              <a:rPr lang="en-US" sz="1000">
                <a:hlinkClick r:id="rId4"/>
              </a:rPr>
              <a:t>https://nces.ed.gov/programs/digest/d17/tables/dt17_204.10.asp?current=yes</a:t>
            </a:r>
            <a:r>
              <a:rPr lang="en-US" sz="1000"/>
              <a:t>  </a:t>
            </a:r>
          </a:p>
          <a:p>
            <a:pPr algn="l"/>
            <a:r>
              <a:rPr lang="en-US" sz="1000"/>
              <a:t>Race: </a:t>
            </a:r>
            <a:r>
              <a:rPr lang="en-US" sz="1000" u="sng">
                <a:hlinkClick r:id="rId5"/>
              </a:rPr>
              <a:t>https://nces.ed.gov/programs/digest/d17/tables/dt17_203.50.asp?current=yes</a:t>
            </a:r>
            <a:endParaRPr lang="en-US" sz="1000" u="sng"/>
          </a:p>
          <a:p>
            <a:pPr algn="l"/>
            <a:endParaRPr lang="en-US" sz="1000"/>
          </a:p>
          <a:p>
            <a:pPr lvl="0" algn="l"/>
            <a:r>
              <a:rPr lang="en-US" sz="1000"/>
              <a:t> </a:t>
            </a:r>
          </a:p>
        </p:txBody>
      </p:sp>
      <p:sp>
        <p:nvSpPr>
          <p:cNvPr id="8" name="Subtitle 2">
            <a:extLst>
              <a:ext uri="{FF2B5EF4-FFF2-40B4-BE49-F238E27FC236}">
                <a16:creationId xmlns:a16="http://schemas.microsoft.com/office/drawing/2014/main" id="{B4440A73-50B6-4800-B713-97D24595691B}"/>
              </a:ext>
            </a:extLst>
          </p:cNvPr>
          <p:cNvSpPr txBox="1">
            <a:spLocks/>
          </p:cNvSpPr>
          <p:nvPr/>
        </p:nvSpPr>
        <p:spPr bwMode="auto">
          <a:xfrm>
            <a:off x="7667836" y="1926773"/>
            <a:ext cx="3745230" cy="362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defTabSz="914400"/>
            <a:r>
              <a:rPr lang="en-US" dirty="0"/>
              <a:t>Total U.S. </a:t>
            </a:r>
          </a:p>
          <a:p>
            <a:pPr defTabSz="914400"/>
            <a:r>
              <a:rPr lang="en-US" dirty="0"/>
              <a:t>African American</a:t>
            </a:r>
          </a:p>
          <a:p>
            <a:pPr defTabSz="914400"/>
            <a:r>
              <a:rPr lang="en-US" dirty="0"/>
              <a:t> public-school enrollment increased by</a:t>
            </a:r>
          </a:p>
          <a:p>
            <a:pPr defTabSz="914400"/>
            <a:r>
              <a:rPr lang="en-US" sz="4400" b="1" dirty="0">
                <a:solidFill>
                  <a:srgbClr val="F47920"/>
                </a:solidFill>
              </a:rPr>
              <a:t>3.1%</a:t>
            </a:r>
          </a:p>
          <a:p>
            <a:pPr defTabSz="914400"/>
            <a:r>
              <a:rPr lang="en-US" dirty="0"/>
              <a:t>between 1995 </a:t>
            </a:r>
          </a:p>
          <a:p>
            <a:pPr defTabSz="914400"/>
            <a:r>
              <a:rPr lang="en-US" dirty="0"/>
              <a:t>to 2015</a:t>
            </a:r>
          </a:p>
          <a:p>
            <a:pPr defTabSz="914400"/>
            <a:endParaRPr lang="en-US" dirty="0"/>
          </a:p>
        </p:txBody>
      </p:sp>
      <p:pic>
        <p:nvPicPr>
          <p:cNvPr id="7" name="Picture 6">
            <a:extLst>
              <a:ext uri="{FF2B5EF4-FFF2-40B4-BE49-F238E27FC236}">
                <a16:creationId xmlns:a16="http://schemas.microsoft.com/office/drawing/2014/main" id="{0FAF3651-CD0D-A946-B838-05E372F69791}"/>
              </a:ext>
            </a:extLst>
          </p:cNvPr>
          <p:cNvPicPr>
            <a:picLocks noChangeAspect="1"/>
          </p:cNvPicPr>
          <p:nvPr/>
        </p:nvPicPr>
        <p:blipFill rotWithShape="1">
          <a:blip r:embed="rId6">
            <a:extLst>
              <a:ext uri="{28A0092B-C50C-407E-A947-70E740481C1C}">
                <a14:useLocalDpi xmlns:a14="http://schemas.microsoft.com/office/drawing/2010/main" val="0"/>
              </a:ext>
            </a:extLst>
          </a:blip>
          <a:srcRect l="11823" r="6757"/>
          <a:stretch/>
        </p:blipFill>
        <p:spPr>
          <a:xfrm>
            <a:off x="894080" y="1683512"/>
            <a:ext cx="5521619" cy="4521200"/>
          </a:xfrm>
          <a:prstGeom prst="rect">
            <a:avLst/>
          </a:prstGeom>
        </p:spPr>
      </p:pic>
      <p:sp>
        <p:nvSpPr>
          <p:cNvPr id="9" name="TextBox 8">
            <a:extLst>
              <a:ext uri="{FF2B5EF4-FFF2-40B4-BE49-F238E27FC236}">
                <a16:creationId xmlns:a16="http://schemas.microsoft.com/office/drawing/2014/main" id="{05A23369-E4FB-9F4B-9514-B53FC8AA6D88}"/>
              </a:ext>
            </a:extLst>
          </p:cNvPr>
          <p:cNvSpPr txBox="1"/>
          <p:nvPr/>
        </p:nvSpPr>
        <p:spPr>
          <a:xfrm>
            <a:off x="894080" y="5711373"/>
            <a:ext cx="4994354" cy="461665"/>
          </a:xfrm>
          <a:prstGeom prst="rect">
            <a:avLst/>
          </a:prstGeom>
          <a:solidFill>
            <a:schemeClr val="tx1">
              <a:lumMod val="85000"/>
              <a:lumOff val="15000"/>
              <a:alpha val="44000"/>
            </a:schemeClr>
          </a:solidFill>
        </p:spPr>
        <p:txBody>
          <a:bodyPr wrap="square" rtlCol="0">
            <a:spAutoFit/>
          </a:bodyPr>
          <a:lstStyle/>
          <a:p>
            <a:r>
              <a:rPr lang="en-US" sz="1200" b="1" dirty="0">
                <a:solidFill>
                  <a:schemeClr val="bg1"/>
                </a:solidFill>
              </a:rPr>
              <a:t>Courtesy of Allison Shelley/The Verbatim Agency for American Education: Images of Teachers and Students in Action.</a:t>
            </a:r>
            <a:endParaRPr lang="en-US" sz="1200" dirty="0">
              <a:solidFill>
                <a:schemeClr val="bg1"/>
              </a:solidFill>
            </a:endParaRPr>
          </a:p>
        </p:txBody>
      </p:sp>
    </p:spTree>
    <p:extLst>
      <p:ext uri="{BB962C8B-B14F-4D97-AF65-F5344CB8AC3E}">
        <p14:creationId xmlns:p14="http://schemas.microsoft.com/office/powerpoint/2010/main" val="192136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B926BD-AE04-9042-BF7B-B6906EACF574}"/>
              </a:ext>
            </a:extLst>
          </p:cNvPr>
          <p:cNvPicPr>
            <a:picLocks noChangeAspect="1"/>
          </p:cNvPicPr>
          <p:nvPr/>
        </p:nvPicPr>
        <p:blipFill rotWithShape="1">
          <a:blip r:embed="rId3">
            <a:extLst>
              <a:ext uri="{28A0092B-C50C-407E-A947-70E740481C1C}">
                <a14:useLocalDpi xmlns:a14="http://schemas.microsoft.com/office/drawing/2010/main" val="0"/>
              </a:ext>
            </a:extLst>
          </a:blip>
          <a:srcRect l="11823" r="6757"/>
          <a:stretch/>
        </p:blipFill>
        <p:spPr>
          <a:xfrm>
            <a:off x="894080" y="1683512"/>
            <a:ext cx="5521619" cy="4521200"/>
          </a:xfrm>
          <a:prstGeom prst="rect">
            <a:avLst/>
          </a:prstGeom>
        </p:spPr>
      </p:pic>
      <p:sp>
        <p:nvSpPr>
          <p:cNvPr id="2" name="Title 1">
            <a:extLst>
              <a:ext uri="{FF2B5EF4-FFF2-40B4-BE49-F238E27FC236}">
                <a16:creationId xmlns:a16="http://schemas.microsoft.com/office/drawing/2014/main" id="{37E9945D-3C6E-4631-8372-0B6822B82B8B}"/>
              </a:ext>
            </a:extLst>
          </p:cNvPr>
          <p:cNvSpPr>
            <a:spLocks noGrp="1"/>
          </p:cNvSpPr>
          <p:nvPr>
            <p:ph type="title"/>
          </p:nvPr>
        </p:nvSpPr>
        <p:spPr/>
        <p:txBody>
          <a:bodyPr/>
          <a:lstStyle/>
          <a:p>
            <a:r>
              <a:rPr lang="en-US" dirty="0"/>
              <a:t>The Rising Majority</a:t>
            </a:r>
          </a:p>
        </p:txBody>
      </p:sp>
      <p:sp>
        <p:nvSpPr>
          <p:cNvPr id="4" name="Subtitle 2">
            <a:hlinkClick r:id="rId4"/>
          </p:cNvPr>
          <p:cNvSpPr txBox="1">
            <a:spLocks/>
          </p:cNvSpPr>
          <p:nvPr/>
        </p:nvSpPr>
        <p:spPr bwMode="auto">
          <a:xfrm>
            <a:off x="203340" y="6416299"/>
            <a:ext cx="10562493" cy="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sz="1000"/>
              <a:t>Source: Poverty: </a:t>
            </a:r>
            <a:r>
              <a:rPr lang="en-US" sz="1000">
                <a:hlinkClick r:id="rId5"/>
              </a:rPr>
              <a:t>https://nces.ed.gov/programs/digest/d17/tables/dt17_204.10.asp?current=yes</a:t>
            </a:r>
            <a:r>
              <a:rPr lang="en-US" sz="1000"/>
              <a:t>  </a:t>
            </a:r>
          </a:p>
          <a:p>
            <a:pPr algn="l"/>
            <a:r>
              <a:rPr lang="en-US" sz="1000"/>
              <a:t>Race: </a:t>
            </a:r>
            <a:r>
              <a:rPr lang="en-US" sz="1000" u="sng">
                <a:hlinkClick r:id="rId6"/>
              </a:rPr>
              <a:t>https://nces.ed.gov/programs/digest/d17/tables/dt17_203.50.asp?current=yes</a:t>
            </a:r>
            <a:endParaRPr lang="en-US" sz="1000" u="sng"/>
          </a:p>
          <a:p>
            <a:pPr algn="l"/>
            <a:endParaRPr lang="en-US" sz="1000"/>
          </a:p>
          <a:p>
            <a:pPr lvl="0" algn="l"/>
            <a:r>
              <a:rPr lang="en-US" sz="1000"/>
              <a:t> </a:t>
            </a:r>
          </a:p>
        </p:txBody>
      </p:sp>
      <p:sp>
        <p:nvSpPr>
          <p:cNvPr id="10" name="TextBox 9">
            <a:extLst>
              <a:ext uri="{FF2B5EF4-FFF2-40B4-BE49-F238E27FC236}">
                <a16:creationId xmlns:a16="http://schemas.microsoft.com/office/drawing/2014/main" id="{4951073C-D066-439E-BB58-4208306FA34D}"/>
              </a:ext>
            </a:extLst>
          </p:cNvPr>
          <p:cNvSpPr txBox="1"/>
          <p:nvPr/>
        </p:nvSpPr>
        <p:spPr>
          <a:xfrm>
            <a:off x="8010166" y="1970856"/>
            <a:ext cx="2895600" cy="2893100"/>
          </a:xfrm>
          <a:prstGeom prst="rect">
            <a:avLst/>
          </a:prstGeom>
          <a:noFill/>
        </p:spPr>
        <p:txBody>
          <a:bodyPr wrap="square" rtlCol="0">
            <a:spAutoFit/>
          </a:bodyPr>
          <a:lstStyle/>
          <a:p>
            <a:pPr algn="ctr"/>
            <a:r>
              <a:rPr lang="en-US" sz="2400" dirty="0"/>
              <a:t>Latino enrollment in public schools </a:t>
            </a:r>
            <a:r>
              <a:rPr lang="en-US" sz="2400" dirty="0">
                <a:latin typeface="+mj-lt"/>
              </a:rPr>
              <a:t>increased</a:t>
            </a:r>
            <a:r>
              <a:rPr lang="en-US" sz="2400" dirty="0"/>
              <a:t> by</a:t>
            </a:r>
          </a:p>
          <a:p>
            <a:pPr algn="ctr"/>
            <a:r>
              <a:rPr lang="en-US" sz="4400" b="1" dirty="0">
                <a:solidFill>
                  <a:srgbClr val="F47920"/>
                </a:solidFill>
              </a:rPr>
              <a:t>115%</a:t>
            </a:r>
          </a:p>
          <a:p>
            <a:pPr algn="ctr"/>
            <a:r>
              <a:rPr lang="en-US" sz="2400" dirty="0"/>
              <a:t>from 1995 </a:t>
            </a:r>
          </a:p>
          <a:p>
            <a:pPr algn="ctr"/>
            <a:r>
              <a:rPr lang="en-US" sz="2400" dirty="0"/>
              <a:t>to 2015</a:t>
            </a:r>
          </a:p>
          <a:p>
            <a:endParaRPr lang="en-US" dirty="0"/>
          </a:p>
        </p:txBody>
      </p:sp>
      <p:sp>
        <p:nvSpPr>
          <p:cNvPr id="9" name="TextBox 8">
            <a:extLst>
              <a:ext uri="{FF2B5EF4-FFF2-40B4-BE49-F238E27FC236}">
                <a16:creationId xmlns:a16="http://schemas.microsoft.com/office/drawing/2014/main" id="{6472E3E3-34C3-5344-8E74-0FB7E28AD9BC}"/>
              </a:ext>
            </a:extLst>
          </p:cNvPr>
          <p:cNvSpPr txBox="1"/>
          <p:nvPr/>
        </p:nvSpPr>
        <p:spPr>
          <a:xfrm>
            <a:off x="894080" y="5711373"/>
            <a:ext cx="4994354" cy="461665"/>
          </a:xfrm>
          <a:prstGeom prst="rect">
            <a:avLst/>
          </a:prstGeom>
          <a:solidFill>
            <a:schemeClr val="tx1">
              <a:lumMod val="85000"/>
              <a:lumOff val="15000"/>
              <a:alpha val="44000"/>
            </a:schemeClr>
          </a:solidFill>
        </p:spPr>
        <p:txBody>
          <a:bodyPr wrap="square" rtlCol="0">
            <a:spAutoFit/>
          </a:bodyPr>
          <a:lstStyle/>
          <a:p>
            <a:r>
              <a:rPr lang="en-US" sz="1200" b="1" dirty="0">
                <a:solidFill>
                  <a:schemeClr val="bg1"/>
                </a:solidFill>
              </a:rPr>
              <a:t>Courtesy of Allison Shelley/The Verbatim Agency for American Education: Images of Teachers and Students in Action.</a:t>
            </a:r>
            <a:endParaRPr lang="en-US" sz="1200" dirty="0">
              <a:solidFill>
                <a:schemeClr val="bg1"/>
              </a:solidFill>
            </a:endParaRPr>
          </a:p>
        </p:txBody>
      </p:sp>
    </p:spTree>
    <p:extLst>
      <p:ext uri="{BB962C8B-B14F-4D97-AF65-F5344CB8AC3E}">
        <p14:creationId xmlns:p14="http://schemas.microsoft.com/office/powerpoint/2010/main" val="1269561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945D-3C6E-4631-8372-0B6822B82B8B}"/>
              </a:ext>
            </a:extLst>
          </p:cNvPr>
          <p:cNvSpPr>
            <a:spLocks noGrp="1"/>
          </p:cNvSpPr>
          <p:nvPr>
            <p:ph type="title"/>
          </p:nvPr>
        </p:nvSpPr>
        <p:spPr/>
        <p:txBody>
          <a:bodyPr/>
          <a:lstStyle/>
          <a:p>
            <a:r>
              <a:rPr lang="en-US" dirty="0"/>
              <a:t>The Rising Majority</a:t>
            </a:r>
          </a:p>
        </p:txBody>
      </p:sp>
      <p:sp>
        <p:nvSpPr>
          <p:cNvPr id="4" name="Subtitle 2">
            <a:hlinkClick r:id="rId3"/>
          </p:cNvPr>
          <p:cNvSpPr txBox="1">
            <a:spLocks/>
          </p:cNvSpPr>
          <p:nvPr/>
        </p:nvSpPr>
        <p:spPr bwMode="auto">
          <a:xfrm>
            <a:off x="203340" y="6416299"/>
            <a:ext cx="10562493" cy="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sz="1000" dirty="0"/>
              <a:t>Source: Poverty: </a:t>
            </a:r>
            <a:r>
              <a:rPr lang="en-US" sz="1000" dirty="0">
                <a:hlinkClick r:id="rId4"/>
              </a:rPr>
              <a:t>https://nces.ed.gov/programs/digest/d17/tables/dt17_204.10.asp?current=yes</a:t>
            </a:r>
            <a:r>
              <a:rPr lang="en-US" sz="1000" dirty="0"/>
              <a:t>  </a:t>
            </a:r>
          </a:p>
          <a:p>
            <a:pPr algn="l"/>
            <a:r>
              <a:rPr lang="en-US" sz="1000" dirty="0"/>
              <a:t>Race: </a:t>
            </a:r>
            <a:r>
              <a:rPr lang="en-US" sz="1000" u="sng" dirty="0">
                <a:hlinkClick r:id="rId5"/>
              </a:rPr>
              <a:t>https://nces.ed.gov/programs/digest/d17/tables/dt17_203.50.asp?current=yes</a:t>
            </a:r>
            <a:endParaRPr lang="en-US" sz="1000" u="sng" dirty="0"/>
          </a:p>
          <a:p>
            <a:pPr algn="l"/>
            <a:endParaRPr lang="en-US" sz="1000" dirty="0"/>
          </a:p>
          <a:p>
            <a:pPr lvl="0" algn="l"/>
            <a:r>
              <a:rPr lang="en-US" sz="1000" dirty="0"/>
              <a:t> </a:t>
            </a:r>
          </a:p>
        </p:txBody>
      </p:sp>
      <p:sp>
        <p:nvSpPr>
          <p:cNvPr id="9" name="Subtitle 2">
            <a:extLst>
              <a:ext uri="{FF2B5EF4-FFF2-40B4-BE49-F238E27FC236}">
                <a16:creationId xmlns:a16="http://schemas.microsoft.com/office/drawing/2014/main" id="{ACD021FB-4D0B-4C4B-9AC2-CD7A64C82457}"/>
              </a:ext>
            </a:extLst>
          </p:cNvPr>
          <p:cNvSpPr txBox="1">
            <a:spLocks/>
          </p:cNvSpPr>
          <p:nvPr/>
        </p:nvSpPr>
        <p:spPr bwMode="auto">
          <a:xfrm>
            <a:off x="7837170" y="1616362"/>
            <a:ext cx="3745230" cy="362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defTabSz="914400"/>
            <a:r>
              <a:rPr lang="en-US" dirty="0"/>
              <a:t>Total U.S. </a:t>
            </a:r>
          </a:p>
          <a:p>
            <a:pPr defTabSz="914400"/>
            <a:r>
              <a:rPr lang="en-US" dirty="0"/>
              <a:t>Two-or-more race</a:t>
            </a:r>
          </a:p>
          <a:p>
            <a:pPr defTabSz="914400"/>
            <a:r>
              <a:rPr lang="en-US" dirty="0"/>
              <a:t> public-school enrollment increased by</a:t>
            </a:r>
          </a:p>
          <a:p>
            <a:pPr defTabSz="914400"/>
            <a:r>
              <a:rPr lang="en-US" sz="4400" b="1" dirty="0">
                <a:solidFill>
                  <a:srgbClr val="F47920"/>
                </a:solidFill>
              </a:rPr>
              <a:t>48%</a:t>
            </a:r>
          </a:p>
          <a:p>
            <a:pPr defTabSz="914400"/>
            <a:r>
              <a:rPr lang="en-US" dirty="0"/>
              <a:t>between 2010 </a:t>
            </a:r>
          </a:p>
          <a:p>
            <a:pPr defTabSz="914400"/>
            <a:r>
              <a:rPr lang="en-US" dirty="0"/>
              <a:t>to 2015</a:t>
            </a:r>
          </a:p>
          <a:p>
            <a:pPr defTabSz="914400"/>
            <a:endParaRPr lang="en-US" dirty="0"/>
          </a:p>
        </p:txBody>
      </p:sp>
      <p:sp>
        <p:nvSpPr>
          <p:cNvPr id="11" name="Subtitle 10">
            <a:extLst>
              <a:ext uri="{FF2B5EF4-FFF2-40B4-BE49-F238E27FC236}">
                <a16:creationId xmlns:a16="http://schemas.microsoft.com/office/drawing/2014/main" id="{56DED149-97CC-4477-A357-D5B0AA208FC6}"/>
              </a:ext>
            </a:extLst>
          </p:cNvPr>
          <p:cNvSpPr>
            <a:spLocks noGrp="1"/>
          </p:cNvSpPr>
          <p:nvPr>
            <p:ph type="subTitle" idx="1"/>
          </p:nvPr>
        </p:nvSpPr>
        <p:spPr/>
        <p:txBody>
          <a:bodyPr/>
          <a:lstStyle/>
          <a:p>
            <a:endParaRPr lang="en-US" dirty="0"/>
          </a:p>
        </p:txBody>
      </p:sp>
      <p:pic>
        <p:nvPicPr>
          <p:cNvPr id="7" name="Picture 6">
            <a:extLst>
              <a:ext uri="{FF2B5EF4-FFF2-40B4-BE49-F238E27FC236}">
                <a16:creationId xmlns:a16="http://schemas.microsoft.com/office/drawing/2014/main" id="{E65ECE80-D4E1-4A15-8422-946A11A22E1F}"/>
              </a:ext>
            </a:extLst>
          </p:cNvPr>
          <p:cNvPicPr>
            <a:picLocks noChangeAspect="1"/>
          </p:cNvPicPr>
          <p:nvPr/>
        </p:nvPicPr>
        <p:blipFill rotWithShape="1">
          <a:blip r:embed="rId6">
            <a:extLst>
              <a:ext uri="{28A0092B-C50C-407E-A947-70E740481C1C}">
                <a14:useLocalDpi xmlns:a14="http://schemas.microsoft.com/office/drawing/2010/main" val="0"/>
              </a:ext>
            </a:extLst>
          </a:blip>
          <a:srcRect l="11823" r="6757"/>
          <a:stretch/>
        </p:blipFill>
        <p:spPr>
          <a:xfrm>
            <a:off x="574381" y="1665100"/>
            <a:ext cx="5521619" cy="4521200"/>
          </a:xfrm>
          <a:prstGeom prst="rect">
            <a:avLst/>
          </a:prstGeom>
        </p:spPr>
      </p:pic>
    </p:spTree>
    <p:extLst>
      <p:ext uri="{BB962C8B-B14F-4D97-AF65-F5344CB8AC3E}">
        <p14:creationId xmlns:p14="http://schemas.microsoft.com/office/powerpoint/2010/main" val="1503418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9945D-3C6E-4631-8372-0B6822B82B8B}"/>
              </a:ext>
            </a:extLst>
          </p:cNvPr>
          <p:cNvSpPr>
            <a:spLocks noGrp="1"/>
          </p:cNvSpPr>
          <p:nvPr>
            <p:ph type="title"/>
          </p:nvPr>
        </p:nvSpPr>
        <p:spPr/>
        <p:txBody>
          <a:bodyPr/>
          <a:lstStyle/>
          <a:p>
            <a:r>
              <a:rPr lang="en-US" dirty="0"/>
              <a:t>The Rising Majority</a:t>
            </a:r>
          </a:p>
        </p:txBody>
      </p:sp>
      <p:sp>
        <p:nvSpPr>
          <p:cNvPr id="4" name="Subtitle 2">
            <a:hlinkClick r:id="rId3"/>
          </p:cNvPr>
          <p:cNvSpPr txBox="1">
            <a:spLocks/>
          </p:cNvSpPr>
          <p:nvPr/>
        </p:nvSpPr>
        <p:spPr bwMode="auto">
          <a:xfrm>
            <a:off x="203340" y="6416299"/>
            <a:ext cx="10562493" cy="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algn="l"/>
            <a:r>
              <a:rPr lang="en-US" sz="1000"/>
              <a:t>Source: Poverty: </a:t>
            </a:r>
            <a:r>
              <a:rPr lang="en-US" sz="1000">
                <a:hlinkClick r:id="rId4"/>
              </a:rPr>
              <a:t>https://nces.ed.gov/programs/digest/d17/tables/dt17_204.10.asp?current=yes</a:t>
            </a:r>
            <a:r>
              <a:rPr lang="en-US" sz="1000"/>
              <a:t>  </a:t>
            </a:r>
          </a:p>
          <a:p>
            <a:pPr algn="l"/>
            <a:r>
              <a:rPr lang="en-US" sz="1000"/>
              <a:t>Race: </a:t>
            </a:r>
            <a:r>
              <a:rPr lang="en-US" sz="1000" u="sng">
                <a:hlinkClick r:id="rId5"/>
              </a:rPr>
              <a:t>https://nces.ed.gov/programs/digest/d17/tables/dt17_203.50.asp?current=yes</a:t>
            </a:r>
            <a:endParaRPr lang="en-US" sz="1000" u="sng"/>
          </a:p>
          <a:p>
            <a:pPr algn="l"/>
            <a:endParaRPr lang="en-US" sz="1000"/>
          </a:p>
          <a:p>
            <a:pPr lvl="0" algn="l"/>
            <a:r>
              <a:rPr lang="en-US" sz="1000"/>
              <a:t> </a:t>
            </a:r>
          </a:p>
        </p:txBody>
      </p:sp>
      <p:sp>
        <p:nvSpPr>
          <p:cNvPr id="7" name="Subtitle 2">
            <a:extLst>
              <a:ext uri="{FF2B5EF4-FFF2-40B4-BE49-F238E27FC236}">
                <a16:creationId xmlns:a16="http://schemas.microsoft.com/office/drawing/2014/main" id="{02210BF7-AB6E-45B9-9768-6E81F985FD2D}"/>
              </a:ext>
            </a:extLst>
          </p:cNvPr>
          <p:cNvSpPr txBox="1">
            <a:spLocks/>
          </p:cNvSpPr>
          <p:nvPr/>
        </p:nvSpPr>
        <p:spPr bwMode="auto">
          <a:xfrm>
            <a:off x="7837170" y="2024931"/>
            <a:ext cx="3745230" cy="362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1" fontAlgn="base" hangingPunct="1">
              <a:spcBef>
                <a:spcPct val="20000"/>
              </a:spcBef>
              <a:spcAft>
                <a:spcPct val="0"/>
              </a:spcAft>
              <a:buFont typeface="Arial" charset="0"/>
              <a:buNone/>
              <a:defRPr sz="2400" b="0" i="0" kern="1200">
                <a:solidFill>
                  <a:schemeClr val="tx1">
                    <a:lumMod val="75000"/>
                    <a:lumOff val="25000"/>
                  </a:schemeClr>
                </a:solidFill>
                <a:latin typeface="Century Gothic" charset="0"/>
                <a:ea typeface="Century Gothic" charset="0"/>
                <a:cs typeface="Century Gothic" charset="0"/>
              </a:defRPr>
            </a:lvl1pPr>
            <a:lvl2pPr marL="457200" indent="0" algn="ctr" rtl="0" eaLnBrk="1" fontAlgn="base" hangingPunct="1">
              <a:spcBef>
                <a:spcPct val="20000"/>
              </a:spcBef>
              <a:spcAft>
                <a:spcPct val="0"/>
              </a:spcAft>
              <a:buFont typeface="Arial" charset="0"/>
              <a:buNone/>
              <a:defRPr sz="2000" b="0" i="0" kern="1200">
                <a:solidFill>
                  <a:schemeClr val="tx1">
                    <a:lumMod val="75000"/>
                    <a:lumOff val="25000"/>
                  </a:schemeClr>
                </a:solidFill>
                <a:latin typeface="Century Gothic" charset="0"/>
                <a:ea typeface="Century Gothic" charset="0"/>
                <a:cs typeface="Century Gothic" charset="0"/>
              </a:defRPr>
            </a:lvl2pPr>
            <a:lvl3pPr marL="914400" indent="0" algn="ctr" rtl="0" eaLnBrk="1" fontAlgn="base" hangingPunct="1">
              <a:spcBef>
                <a:spcPct val="20000"/>
              </a:spcBef>
              <a:spcAft>
                <a:spcPct val="0"/>
              </a:spcAft>
              <a:buFont typeface="Arial" charset="0"/>
              <a:buNone/>
              <a:defRPr sz="1800" b="0" i="0" kern="1200">
                <a:solidFill>
                  <a:schemeClr val="tx1">
                    <a:lumMod val="75000"/>
                    <a:lumOff val="25000"/>
                  </a:schemeClr>
                </a:solidFill>
                <a:latin typeface="Century Gothic" charset="0"/>
                <a:ea typeface="Century Gothic" charset="0"/>
                <a:cs typeface="Century Gothic" charset="0"/>
              </a:defRPr>
            </a:lvl3pPr>
            <a:lvl4pPr marL="13716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4pPr>
            <a:lvl5pPr marL="1828800" indent="0" algn="ctr" rtl="0" eaLnBrk="1" fontAlgn="base" hangingPunct="1">
              <a:spcBef>
                <a:spcPct val="20000"/>
              </a:spcBef>
              <a:spcAft>
                <a:spcPct val="0"/>
              </a:spcAft>
              <a:buFont typeface="Arial" charset="0"/>
              <a:buNone/>
              <a:defRPr sz="1600" b="0" i="0" kern="1200">
                <a:solidFill>
                  <a:schemeClr val="tx1">
                    <a:lumMod val="75000"/>
                    <a:lumOff val="25000"/>
                  </a:schemeClr>
                </a:solidFill>
                <a:latin typeface="Century Gothic" charset="0"/>
                <a:ea typeface="Century Gothic" charset="0"/>
                <a:cs typeface="Century Gothic" charset="0"/>
              </a:defRPr>
            </a:lvl5pPr>
            <a:lvl6pPr marL="22860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6pPr>
            <a:lvl7pPr marL="27432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7pPr>
            <a:lvl8pPr marL="32004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8pPr>
            <a:lvl9pPr marL="3657600" indent="0" algn="ctr" defTabSz="1219170" rtl="0" eaLnBrk="1" latinLnBrk="0" hangingPunct="1">
              <a:spcBef>
                <a:spcPct val="20000"/>
              </a:spcBef>
              <a:buFont typeface="Arial" pitchFamily="34" charset="0"/>
              <a:buNone/>
              <a:defRPr sz="1600" kern="1200">
                <a:solidFill>
                  <a:schemeClr val="tx1"/>
                </a:solidFill>
                <a:latin typeface="+mn-lt"/>
                <a:ea typeface="+mn-ea"/>
                <a:cs typeface="+mn-cs"/>
              </a:defRPr>
            </a:lvl9pPr>
          </a:lstStyle>
          <a:p>
            <a:pPr defTabSz="914400"/>
            <a:r>
              <a:rPr lang="en-US" dirty="0"/>
              <a:t>Total U.S. white public-school enrollment decreased by</a:t>
            </a:r>
          </a:p>
          <a:p>
            <a:pPr defTabSz="914400"/>
            <a:r>
              <a:rPr lang="en-US" sz="4400" b="1" dirty="0">
                <a:solidFill>
                  <a:srgbClr val="F47920"/>
                </a:solidFill>
              </a:rPr>
              <a:t>15%</a:t>
            </a:r>
          </a:p>
          <a:p>
            <a:pPr defTabSz="914400"/>
            <a:r>
              <a:rPr lang="en-US" dirty="0"/>
              <a:t>between 1995 </a:t>
            </a:r>
          </a:p>
          <a:p>
            <a:pPr defTabSz="914400"/>
            <a:r>
              <a:rPr lang="en-US" dirty="0"/>
              <a:t>to 2015</a:t>
            </a:r>
          </a:p>
          <a:p>
            <a:pPr defTabSz="914400"/>
            <a:endParaRPr lang="en-US" dirty="0"/>
          </a:p>
        </p:txBody>
      </p:sp>
      <p:pic>
        <p:nvPicPr>
          <p:cNvPr id="8" name="Picture 7">
            <a:extLst>
              <a:ext uri="{FF2B5EF4-FFF2-40B4-BE49-F238E27FC236}">
                <a16:creationId xmlns:a16="http://schemas.microsoft.com/office/drawing/2014/main" id="{E09FC8DE-E100-5045-8840-600D9A8FA2F4}"/>
              </a:ext>
            </a:extLst>
          </p:cNvPr>
          <p:cNvPicPr>
            <a:picLocks noChangeAspect="1"/>
          </p:cNvPicPr>
          <p:nvPr/>
        </p:nvPicPr>
        <p:blipFill rotWithShape="1">
          <a:blip r:embed="rId6">
            <a:extLst>
              <a:ext uri="{28A0092B-C50C-407E-A947-70E740481C1C}">
                <a14:useLocalDpi xmlns:a14="http://schemas.microsoft.com/office/drawing/2010/main" val="0"/>
              </a:ext>
            </a:extLst>
          </a:blip>
          <a:srcRect l="11823" r="6757"/>
          <a:stretch/>
        </p:blipFill>
        <p:spPr>
          <a:xfrm>
            <a:off x="894080" y="1683512"/>
            <a:ext cx="5521619" cy="4521200"/>
          </a:xfrm>
          <a:prstGeom prst="rect">
            <a:avLst/>
          </a:prstGeom>
        </p:spPr>
      </p:pic>
      <p:sp>
        <p:nvSpPr>
          <p:cNvPr id="9" name="TextBox 8">
            <a:extLst>
              <a:ext uri="{FF2B5EF4-FFF2-40B4-BE49-F238E27FC236}">
                <a16:creationId xmlns:a16="http://schemas.microsoft.com/office/drawing/2014/main" id="{9598FAB9-EB34-FA4C-88B5-F5D5698B55F1}"/>
              </a:ext>
            </a:extLst>
          </p:cNvPr>
          <p:cNvSpPr txBox="1"/>
          <p:nvPr/>
        </p:nvSpPr>
        <p:spPr>
          <a:xfrm>
            <a:off x="894080" y="5711373"/>
            <a:ext cx="4994354" cy="461665"/>
          </a:xfrm>
          <a:prstGeom prst="rect">
            <a:avLst/>
          </a:prstGeom>
          <a:solidFill>
            <a:schemeClr val="tx1">
              <a:lumMod val="85000"/>
              <a:lumOff val="15000"/>
              <a:alpha val="44000"/>
            </a:schemeClr>
          </a:solidFill>
        </p:spPr>
        <p:txBody>
          <a:bodyPr wrap="square" rtlCol="0">
            <a:spAutoFit/>
          </a:bodyPr>
          <a:lstStyle/>
          <a:p>
            <a:r>
              <a:rPr lang="en-US" sz="1200" b="1" dirty="0">
                <a:solidFill>
                  <a:schemeClr val="bg1"/>
                </a:solidFill>
              </a:rPr>
              <a:t>Courtesy of Allison Shelley/The Verbatim Agency for American Education: Images of Teachers and Students in Action.</a:t>
            </a:r>
            <a:endParaRPr lang="en-US" sz="1200" dirty="0">
              <a:solidFill>
                <a:schemeClr val="bg1"/>
              </a:solidFill>
            </a:endParaRPr>
          </a:p>
        </p:txBody>
      </p:sp>
    </p:spTree>
    <p:extLst>
      <p:ext uri="{BB962C8B-B14F-4D97-AF65-F5344CB8AC3E}">
        <p14:creationId xmlns:p14="http://schemas.microsoft.com/office/powerpoint/2010/main" val="3183418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4"/>
          <a:stretch>
            <a:fillRect/>
          </a:stretch>
        </p:blipFill>
        <p:spPr>
          <a:xfrm>
            <a:off x="6394346" y="0"/>
            <a:ext cx="3151588" cy="434872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163518">
            <a:off x="-530560" y="3241524"/>
            <a:ext cx="4150826" cy="22857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64203">
            <a:off x="7953131" y="3206143"/>
            <a:ext cx="4570259" cy="235653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1308" y="2922911"/>
            <a:ext cx="1963012" cy="1012177"/>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247487">
            <a:off x="3390424" y="3171888"/>
            <a:ext cx="1034463" cy="1054522"/>
          </a:xfrm>
          <a:prstGeom prst="rect">
            <a:avLst/>
          </a:prstGeom>
        </p:spPr>
      </p:pic>
      <p:pic>
        <p:nvPicPr>
          <p:cNvPr id="3" name="Picture 2"/>
          <p:cNvPicPr>
            <a:picLocks noChangeAspect="1"/>
          </p:cNvPicPr>
          <p:nvPr/>
        </p:nvPicPr>
        <p:blipFill>
          <a:blip r:embed="rId8"/>
          <a:stretch>
            <a:fillRect/>
          </a:stretch>
        </p:blipFill>
        <p:spPr>
          <a:xfrm>
            <a:off x="6641862" y="4059426"/>
            <a:ext cx="3117110" cy="2798573"/>
          </a:xfrm>
          <a:prstGeom prst="rect">
            <a:avLst/>
          </a:prstGeom>
        </p:spPr>
      </p:pic>
    </p:spTree>
    <p:extLst>
      <p:ext uri="{BB962C8B-B14F-4D97-AF65-F5344CB8AC3E}">
        <p14:creationId xmlns:p14="http://schemas.microsoft.com/office/powerpoint/2010/main" val="184043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1"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2" presetClass="entr" presetSubtype="1"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par>
                          <p:cTn id="35" fill="hold">
                            <p:stCondLst>
                              <p:cond delay="3500"/>
                            </p:stCondLst>
                            <p:childTnLst>
                              <p:par>
                                <p:cTn id="36" presetID="0" presetClass="path" presetSubtype="0" decel="50000" fill="hold" nodeType="afterEffect">
                                  <p:stCondLst>
                                    <p:cond delay="0"/>
                                  </p:stCondLst>
                                  <p:childTnLst>
                                    <p:animMotion origin="layout" path="M 3.95833E-6 -3.33333E-6 C -0.01016 -0.05625 -0.00079 -0.00764 -0.01081 -0.05069 C -0.01289 -0.05856 -0.01407 -0.06875 -0.01641 -0.07546 C -0.01993 -0.08842 -0.02409 -0.09977 -0.02839 -0.11041 C -0.02969 -0.11412 -0.03125 -0.11666 -0.0323 -0.12037 C -0.03386 -0.12523 -0.0349 -0.13148 -0.0362 -0.13564 C -0.03789 -0.13981 -0.03998 -0.14166 -0.04167 -0.14537 C -0.05118 -0.16504 -0.04493 -0.15648 -0.05248 -0.16574 C -0.05339 -0.17083 -0.05391 -0.17708 -0.05508 -0.18032 C -0.05664 -0.18541 -0.05847 -0.18727 -0.06042 -0.19027 C -0.06315 -0.19467 -0.06719 -0.19768 -0.0698 -0.20023 C -0.07266 -0.20764 -0.07579 -0.21643 -0.0793 -0.2206 C -0.08269 -0.225 -0.0862 -0.22708 -0.08985 -0.23009 C -0.0918 -0.23194 -0.09349 -0.23402 -0.09519 -0.23541 C -0.09805 -0.23727 -0.10065 -0.23842 -0.10326 -0.24027 C -0.10456 -0.24143 -0.10599 -0.24444 -0.1073 -0.24514 C -0.11042 -0.24745 -0.11355 -0.24884 -0.11654 -0.25069 C -0.11797 -0.25185 -0.11927 -0.25416 -0.12071 -0.25578 C -0.12331 -0.25764 -0.12605 -0.25879 -0.12878 -0.26064 C -0.13047 -0.2618 -0.1323 -0.26365 -0.13425 -0.26551 C -0.13581 -0.26852 -0.1375 -0.27268 -0.13933 -0.275 C -0.14167 -0.27847 -0.14388 -0.27893 -0.14623 -0.28009 C -0.16198 -0.29051 -0.15925 -0.28865 -0.17292 -0.29537 C -0.17995 -0.30416 -0.17396 -0.29745 -0.1836 -0.30555 C -0.20599 -0.32384 -0.175 -0.29884 -0.19284 -0.31527 C -0.19519 -0.31759 -0.19727 -0.31898 -0.19974 -0.32014 C -0.21133 -0.32754 -0.21355 -0.32639 -0.22787 -0.33055 C -0.23008 -0.33171 -0.2323 -0.33426 -0.23451 -0.33541 C -0.23842 -0.33727 -0.24232 -0.33842 -0.24649 -0.34051 L -0.2573 -0.34537 C -0.27839 -0.37176 -0.2569 -0.34676 -0.31472 -0.35532 C -0.35821 -0.36203 -0.30026 -0.36018 -0.33998 -0.36018 " pathEditMode="relative" rAng="0" ptsTypes="AAAAAAAAAAAAAAAAAAAAAAAAAAAAAAAA">
                                      <p:cBhvr>
                                        <p:cTn id="37" dur="2000" fill="hold"/>
                                        <p:tgtEl>
                                          <p:spTgt spid="3"/>
                                        </p:tgtEl>
                                        <p:attrNameLst>
                                          <p:attrName>ppt_x</p:attrName>
                                          <p:attrName>ppt_y</p:attrName>
                                        </p:attrNameLst>
                                      </p:cBhvr>
                                      <p:rCtr x="-17005" y="-18032"/>
                                    </p:animMotion>
                                  </p:childTnLst>
                                </p:cTn>
                              </p:par>
                              <p:par>
                                <p:cTn id="38" presetID="6" presetClass="emph" presetSubtype="0" decel="50000" fill="hold" nodeType="withEffect">
                                  <p:stCondLst>
                                    <p:cond delay="0"/>
                                  </p:stCondLst>
                                  <p:childTnLst>
                                    <p:animScale>
                                      <p:cBhvr>
                                        <p:cTn id="39" dur="2000" fill="hold"/>
                                        <p:tgtEl>
                                          <p:spTgt spid="3"/>
                                        </p:tgtEl>
                                      </p:cBhvr>
                                      <p:by x="10000" y="10000"/>
                                    </p:animScale>
                                  </p:childTnLst>
                                </p:cTn>
                              </p:par>
                              <p:par>
                                <p:cTn id="40" presetID="10" presetClass="exit" presetSubtype="0" fill="hold" nodeType="withEffect">
                                  <p:stCondLst>
                                    <p:cond delay="100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All4Ed">
  <a:themeElements>
    <a:clrScheme name="Custom 1">
      <a:dk1>
        <a:srgbClr val="000000"/>
      </a:dk1>
      <a:lt1>
        <a:sysClr val="window" lastClr="FFFFFF"/>
      </a:lt1>
      <a:dk2>
        <a:srgbClr val="3F3F3F"/>
      </a:dk2>
      <a:lt2>
        <a:srgbClr val="FCFCFC"/>
      </a:lt2>
      <a:accent1>
        <a:srgbClr val="F8D35E"/>
      </a:accent1>
      <a:accent2>
        <a:srgbClr val="1B6AA3"/>
      </a:accent2>
      <a:accent3>
        <a:srgbClr val="3FD5BA"/>
      </a:accent3>
      <a:accent4>
        <a:srgbClr val="F47264"/>
      </a:accent4>
      <a:accent5>
        <a:srgbClr val="8F8FBF"/>
      </a:accent5>
      <a:accent6>
        <a:srgbClr val="7CC8EC"/>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12-17 ESSA Webinar-KH" id="{65EFC7E7-08B2-D349-973A-FEAE49087EEA}" vid="{37AB6EF0-0F37-B04D-AC46-1A0FB2B859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c328d915-e6f8-47f5-bb08-6bf4e151d206">KUTVPU5XFVF2-2-151527</_dlc_DocId>
    <_dlc_DocIdUrl xmlns="c328d915-e6f8-47f5-bb08-6bf4e151d206">
      <Url>https://all4ed.sharepoint.com/sites/StaffCollab/_layouts/15/DocIdRedir.aspx?ID=KUTVPU5XFVF2-2-151527</Url>
      <Description>KUTVPU5XFVF2-2-151527</Description>
    </_dlc_DocIdUrl>
    <IconOverlay xmlns="http://schemas.microsoft.com/sharepoint/v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10ECB8B05DA94E817D1C0CE1859600" ma:contentTypeVersion="14" ma:contentTypeDescription="Create a new document." ma:contentTypeScope="" ma:versionID="4b8bb5ee7c726996f29a855a52515499">
  <xsd:schema xmlns:xsd="http://www.w3.org/2001/XMLSchema" xmlns:xs="http://www.w3.org/2001/XMLSchema" xmlns:p="http://schemas.microsoft.com/office/2006/metadata/properties" xmlns:ns2="c328d915-e6f8-47f5-bb08-6bf4e151d206" xmlns:ns3="http://schemas.microsoft.com/sharepoint/v4" xmlns:ns4="a1d118dd-c96b-42a4-ab64-8221cef25968" targetNamespace="http://schemas.microsoft.com/office/2006/metadata/properties" ma:root="true" ma:fieldsID="d3ac1a122e2da435e36764e485d2ccf1" ns2:_="" ns3:_="" ns4:_="">
    <xsd:import namespace="c328d915-e6f8-47f5-bb08-6bf4e151d206"/>
    <xsd:import namespace="http://schemas.microsoft.com/sharepoint/v4"/>
    <xsd:import namespace="a1d118dd-c96b-42a4-ab64-8221cef25968"/>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ingHintHash" minOccurs="0"/>
                <xsd:element ref="ns2:SharedWithDetails" minOccurs="0"/>
                <xsd:element ref="ns2:LastSharedByUser" minOccurs="0"/>
                <xsd:element ref="ns2:LastSharedByTime" minOccurs="0"/>
                <xsd:element ref="ns3:IconOverlay"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8d915-e6f8-47f5-bb08-6bf4e151d206"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d118dd-c96b-42a4-ab64-8221cef25968" elementFormDefault="qualified">
    <xsd:import namespace="http://schemas.microsoft.com/office/2006/documentManagement/types"/>
    <xsd:import namespace="http://schemas.microsoft.com/office/infopath/2007/PartnerControls"/>
    <xsd:element name="MediaServiceMetadata" ma:index="17" nillable="true" ma:displayName="MediaServiceMetadata" ma:description="" ma:hidden="true" ma:internalName="MediaServiceMetadata" ma:readOnly="true">
      <xsd:simpleType>
        <xsd:restriction base="dms:Note"/>
      </xsd:simpleType>
    </xsd:element>
    <xsd:element name="MediaServiceFastMetadata" ma:index="18" nillable="true" ma:displayName="MediaServiceFastMetadata" ma:description="" ma:hidden="true" ma:internalName="MediaServiceFastMetadata" ma:readOnly="true">
      <xsd:simpleType>
        <xsd:restriction base="dms:Note"/>
      </xsd:simple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AutoTags" ma:index="20" nillable="true" ma:displayName="MediaServiceAutoTags" ma:description="" ma:internalName="MediaServiceAutoTags" ma:readOnly="true">
      <xsd:simpleType>
        <xsd:restriction base="dms:Text"/>
      </xsd:simpleType>
    </xsd:element>
    <xsd:element name="MediaServiceLocation" ma:index="21" nillable="true" ma:displayName="MediaServiceLocation" ma:description="" ma:internalName="MediaServiceLocation" ma:readOnly="true">
      <xsd:simpleType>
        <xsd:restriction base="dms:Text"/>
      </xsd:simpleType>
    </xsd:element>
    <xsd:element name="MediaServiceOCR" ma:index="22" nillable="true" ma:displayName="MediaServiceOCR" ma:internalName="MediaServiceOCR" ma:readOnly="true">
      <xsd:simpleType>
        <xsd:restriction base="dms:Note">
          <xsd:maxLength value="255"/>
        </xsd:restriction>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A4DCA9-5487-41DC-BE0B-5568A2A4285C}">
  <ds:schemaRefs>
    <ds:schemaRef ds:uri="http://schemas.microsoft.com/office/2006/documentManagement/types"/>
    <ds:schemaRef ds:uri="http://schemas.microsoft.com/office/2006/metadata/properties"/>
    <ds:schemaRef ds:uri="http://www.w3.org/XML/1998/namespace"/>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a1d118dd-c96b-42a4-ab64-8221cef25968"/>
    <ds:schemaRef ds:uri="http://schemas.microsoft.com/sharepoint/v4"/>
    <ds:schemaRef ds:uri="c328d915-e6f8-47f5-bb08-6bf4e151d206"/>
  </ds:schemaRefs>
</ds:datastoreItem>
</file>

<file path=customXml/itemProps2.xml><?xml version="1.0" encoding="utf-8"?>
<ds:datastoreItem xmlns:ds="http://schemas.openxmlformats.org/officeDocument/2006/customXml" ds:itemID="{6F91F686-221B-424C-BB3B-E9EA8814E3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28d915-e6f8-47f5-bb08-6bf4e151d206"/>
    <ds:schemaRef ds:uri="http://schemas.microsoft.com/sharepoint/v4"/>
    <ds:schemaRef ds:uri="a1d118dd-c96b-42a4-ab64-8221cef259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7BFA068-1C7F-42B9-B092-B042424DFD87}">
  <ds:schemaRefs>
    <ds:schemaRef ds:uri="http://schemas.microsoft.com/sharepoint/events"/>
  </ds:schemaRefs>
</ds:datastoreItem>
</file>

<file path=customXml/itemProps4.xml><?xml version="1.0" encoding="utf-8"?>
<ds:datastoreItem xmlns:ds="http://schemas.openxmlformats.org/officeDocument/2006/customXml" ds:itemID="{64B0FED5-DE10-41F3-A508-A992E1711E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12-17 ESSA Webinar-KH</Template>
  <TotalTime>27716</TotalTime>
  <Words>1672</Words>
  <Application>Microsoft Office PowerPoint</Application>
  <PresentationFormat>Widescreen</PresentationFormat>
  <Paragraphs>243</Paragraphs>
  <Slides>37</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Avenir Light</vt:lpstr>
      <vt:lpstr>Calibri</vt:lpstr>
      <vt:lpstr>Century</vt:lpstr>
      <vt:lpstr>Century Gothic</vt:lpstr>
      <vt:lpstr>Open Sans</vt:lpstr>
      <vt:lpstr>All4Ed</vt:lpstr>
      <vt:lpstr>PowerPoint Presentation</vt:lpstr>
      <vt:lpstr>PowerPoint Presentation</vt:lpstr>
      <vt:lpstr>PowerPoint Presentation</vt:lpstr>
      <vt:lpstr>PowerPoint Presentation</vt:lpstr>
      <vt:lpstr>The Rising Majority</vt:lpstr>
      <vt:lpstr>The Rising Majority</vt:lpstr>
      <vt:lpstr>The Rising Majority</vt:lpstr>
      <vt:lpstr>The Rising Majority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Keisha Hartley</dc:creator>
  <cp:lastModifiedBy>Phillip Lovell</cp:lastModifiedBy>
  <cp:revision>77</cp:revision>
  <dcterms:created xsi:type="dcterms:W3CDTF">2017-12-07T20:18:11Z</dcterms:created>
  <dcterms:modified xsi:type="dcterms:W3CDTF">2018-11-05T22:09:44Z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0x0101008710ECB8B05DA94E817D1C0CE1859600</vt:lpwstr>
  </property>
  <property fmtid="{D5CDD505-2E9C-101B-9397-08002B2CF9AE}" pid="3" name="_dlc_DocIdItemGuid">
    <vt:lpwstr>299746bc-4593-4d89-9ead-b4cc3b94f80e</vt:lpwstr>
  </property>
</Properties>
</file>